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2" r:id="rId4"/>
  </p:sldMasterIdLst>
  <p:notesMasterIdLst>
    <p:notesMasterId r:id="rId14"/>
  </p:notesMasterIdLst>
  <p:handoutMasterIdLst>
    <p:handoutMasterId r:id="rId15"/>
  </p:handoutMasterIdLst>
  <p:sldIdLst>
    <p:sldId id="256" r:id="rId5"/>
    <p:sldId id="273" r:id="rId6"/>
    <p:sldId id="274" r:id="rId7"/>
    <p:sldId id="272" r:id="rId8"/>
    <p:sldId id="276" r:id="rId9"/>
    <p:sldId id="258" r:id="rId10"/>
    <p:sldId id="278" r:id="rId11"/>
    <p:sldId id="275" r:id="rId12"/>
    <p:sldId id="277" r:id="rId13"/>
  </p:sldIdLst>
  <p:sldSz cx="12188825"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3" pos="3839">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C7D8EE-E7E4-475F-B04C-2DD658B71A31}" v="41" dt="2023-01-19T18:06:16.8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35" autoAdjust="0"/>
    <p:restoredTop sz="94492" autoAdjust="0"/>
  </p:normalViewPr>
  <p:slideViewPr>
    <p:cSldViewPr>
      <p:cViewPr varScale="1">
        <p:scale>
          <a:sx n="77" d="100"/>
          <a:sy n="77" d="100"/>
        </p:scale>
        <p:origin x="187" y="67"/>
      </p:cViewPr>
      <p:guideLst>
        <p:guide orient="horz" pos="2160"/>
        <p:guide pos="3839"/>
      </p:guideLst>
    </p:cSldViewPr>
  </p:slideViewPr>
  <p:notesTextViewPr>
    <p:cViewPr>
      <p:scale>
        <a:sx n="1" d="1"/>
        <a:sy n="1" d="1"/>
      </p:scale>
      <p:origin x="0" y="0"/>
    </p:cViewPr>
  </p:notesTextViewPr>
  <p:notesViewPr>
    <p:cSldViewPr showGuides="1">
      <p:cViewPr varScale="1">
        <p:scale>
          <a:sx n="65" d="100"/>
          <a:sy n="65" d="100"/>
        </p:scale>
        <p:origin x="1992" y="38"/>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E30EE5-7199-451A-B6A6-FA8E3FD30D5A}"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8F12134F-9648-4A08-B7FD-0F48B7FDA031}">
      <dgm:prSet custT="1"/>
      <dgm:spPr/>
      <dgm:t>
        <a:bodyPr/>
        <a:lstStyle/>
        <a:p>
          <a:r>
            <a:rPr lang="en-US" sz="2400" i="1" dirty="0"/>
            <a:t>The Washington Food Coalition (WFC) actively educates and networks with organizations that strive to alleviate hunger throughout Washington</a:t>
          </a:r>
          <a:r>
            <a:rPr lang="en-US" sz="2300" i="1" dirty="0"/>
            <a:t>.</a:t>
          </a:r>
          <a:endParaRPr lang="en-US" sz="2300" dirty="0"/>
        </a:p>
      </dgm:t>
    </dgm:pt>
    <dgm:pt modelId="{824AC3C2-F2E7-43E3-BF48-E81178C07B6A}" type="parTrans" cxnId="{08F16696-CB0D-4B27-952A-82E644822280}">
      <dgm:prSet/>
      <dgm:spPr/>
      <dgm:t>
        <a:bodyPr/>
        <a:lstStyle/>
        <a:p>
          <a:endParaRPr lang="en-US"/>
        </a:p>
      </dgm:t>
    </dgm:pt>
    <dgm:pt modelId="{17ADAD0D-1AFA-4814-AD2C-BE06E9027B89}" type="sibTrans" cxnId="{08F16696-CB0D-4B27-952A-82E644822280}">
      <dgm:prSet/>
      <dgm:spPr/>
      <dgm:t>
        <a:bodyPr/>
        <a:lstStyle/>
        <a:p>
          <a:endParaRPr lang="en-US"/>
        </a:p>
      </dgm:t>
    </dgm:pt>
    <dgm:pt modelId="{CAB67333-923E-43F8-88F7-0E9D03187E15}">
      <dgm:prSet/>
      <dgm:spPr/>
      <dgm:t>
        <a:bodyPr/>
        <a:lstStyle/>
        <a:p>
          <a:r>
            <a:rPr lang="en-US"/>
            <a:t>Statewide membership coalition of 350 hunger relief agencies – food banks, food pantries, meal programs &amp; other partners.</a:t>
          </a:r>
        </a:p>
      </dgm:t>
    </dgm:pt>
    <dgm:pt modelId="{392CB540-0423-4273-92BE-0F05F508323B}" type="parTrans" cxnId="{2949CB12-864F-44B3-986D-AF3CD3A05431}">
      <dgm:prSet/>
      <dgm:spPr/>
      <dgm:t>
        <a:bodyPr/>
        <a:lstStyle/>
        <a:p>
          <a:endParaRPr lang="en-US"/>
        </a:p>
      </dgm:t>
    </dgm:pt>
    <dgm:pt modelId="{5F3F9118-2F02-492D-A1C1-1BB5FE31CB6C}" type="sibTrans" cxnId="{2949CB12-864F-44B3-986D-AF3CD3A05431}">
      <dgm:prSet/>
      <dgm:spPr/>
      <dgm:t>
        <a:bodyPr/>
        <a:lstStyle/>
        <a:p>
          <a:endParaRPr lang="en-US"/>
        </a:p>
      </dgm:t>
    </dgm:pt>
    <dgm:pt modelId="{BEE6EC15-A6DA-4FB7-8DE2-2A4289C24815}">
      <dgm:prSet/>
      <dgm:spPr/>
      <dgm:t>
        <a:bodyPr/>
        <a:lstStyle/>
        <a:p>
          <a:r>
            <a:rPr lang="en-US" dirty="0"/>
            <a:t>Twenty board members, made up of coalition members from our 14 districts. Plus, an executive committee and At-Large members.</a:t>
          </a:r>
        </a:p>
      </dgm:t>
    </dgm:pt>
    <dgm:pt modelId="{D0E7827E-6D48-4BED-9F43-F4449041D4ED}" type="parTrans" cxnId="{265EB66A-B0F5-4418-9763-1855CFC53946}">
      <dgm:prSet/>
      <dgm:spPr/>
      <dgm:t>
        <a:bodyPr/>
        <a:lstStyle/>
        <a:p>
          <a:endParaRPr lang="en-US"/>
        </a:p>
      </dgm:t>
    </dgm:pt>
    <dgm:pt modelId="{F9D10820-4C5E-4831-A37A-7C0749483B20}" type="sibTrans" cxnId="{265EB66A-B0F5-4418-9763-1855CFC53946}">
      <dgm:prSet/>
      <dgm:spPr/>
      <dgm:t>
        <a:bodyPr/>
        <a:lstStyle/>
        <a:p>
          <a:endParaRPr lang="en-US"/>
        </a:p>
      </dgm:t>
    </dgm:pt>
    <dgm:pt modelId="{9E46C3BD-0730-43A8-B72B-1FC60616EF4D}" type="pres">
      <dgm:prSet presAssocID="{AFE30EE5-7199-451A-B6A6-FA8E3FD30D5A}" presName="outerComposite" presStyleCnt="0">
        <dgm:presLayoutVars>
          <dgm:chMax val="5"/>
          <dgm:dir/>
          <dgm:resizeHandles val="exact"/>
        </dgm:presLayoutVars>
      </dgm:prSet>
      <dgm:spPr/>
    </dgm:pt>
    <dgm:pt modelId="{41C5C3F8-3E24-4160-85B8-06EACC2960D3}" type="pres">
      <dgm:prSet presAssocID="{AFE30EE5-7199-451A-B6A6-FA8E3FD30D5A}" presName="dummyMaxCanvas" presStyleCnt="0">
        <dgm:presLayoutVars/>
      </dgm:prSet>
      <dgm:spPr/>
    </dgm:pt>
    <dgm:pt modelId="{386B34C4-E942-4BEC-BF6D-07C9E2221897}" type="pres">
      <dgm:prSet presAssocID="{AFE30EE5-7199-451A-B6A6-FA8E3FD30D5A}" presName="ThreeNodes_1" presStyleLbl="node1" presStyleIdx="0" presStyleCnt="3" custScaleX="97733" custScaleY="121269" custLinFactNeighborX="46" custLinFactNeighborY="-39003">
        <dgm:presLayoutVars>
          <dgm:bulletEnabled val="1"/>
        </dgm:presLayoutVars>
      </dgm:prSet>
      <dgm:spPr/>
    </dgm:pt>
    <dgm:pt modelId="{42BAD75D-C04A-4A89-9F99-1EF6DE2D783A}" type="pres">
      <dgm:prSet presAssocID="{AFE30EE5-7199-451A-B6A6-FA8E3FD30D5A}" presName="ThreeNodes_2" presStyleLbl="node1" presStyleIdx="1" presStyleCnt="3">
        <dgm:presLayoutVars>
          <dgm:bulletEnabled val="1"/>
        </dgm:presLayoutVars>
      </dgm:prSet>
      <dgm:spPr/>
    </dgm:pt>
    <dgm:pt modelId="{D222818F-E5A9-4F26-A65F-696334AC465E}" type="pres">
      <dgm:prSet presAssocID="{AFE30EE5-7199-451A-B6A6-FA8E3FD30D5A}" presName="ThreeNodes_3" presStyleLbl="node1" presStyleIdx="2" presStyleCnt="3" custLinFactNeighborX="155" custLinFactNeighborY="-8550">
        <dgm:presLayoutVars>
          <dgm:bulletEnabled val="1"/>
        </dgm:presLayoutVars>
      </dgm:prSet>
      <dgm:spPr/>
    </dgm:pt>
    <dgm:pt modelId="{35ADB5A9-75F1-4E10-8777-5F944D81D0DD}" type="pres">
      <dgm:prSet presAssocID="{AFE30EE5-7199-451A-B6A6-FA8E3FD30D5A}" presName="ThreeConn_1-2" presStyleLbl="fgAccFollowNode1" presStyleIdx="0" presStyleCnt="2" custLinFactNeighborX="-41322" custLinFactNeighborY="1676">
        <dgm:presLayoutVars>
          <dgm:bulletEnabled val="1"/>
        </dgm:presLayoutVars>
      </dgm:prSet>
      <dgm:spPr/>
    </dgm:pt>
    <dgm:pt modelId="{60253800-2C18-462A-AC52-8031ED066206}" type="pres">
      <dgm:prSet presAssocID="{AFE30EE5-7199-451A-B6A6-FA8E3FD30D5A}" presName="ThreeConn_2-3" presStyleLbl="fgAccFollowNode1" presStyleIdx="1" presStyleCnt="2" custLinFactNeighborX="-28679" custLinFactNeighborY="1296">
        <dgm:presLayoutVars>
          <dgm:bulletEnabled val="1"/>
        </dgm:presLayoutVars>
      </dgm:prSet>
      <dgm:spPr/>
    </dgm:pt>
    <dgm:pt modelId="{7CBA70EF-F975-42B2-9134-1E2A7FA56A51}" type="pres">
      <dgm:prSet presAssocID="{AFE30EE5-7199-451A-B6A6-FA8E3FD30D5A}" presName="ThreeNodes_1_text" presStyleLbl="node1" presStyleIdx="2" presStyleCnt="3">
        <dgm:presLayoutVars>
          <dgm:bulletEnabled val="1"/>
        </dgm:presLayoutVars>
      </dgm:prSet>
      <dgm:spPr/>
    </dgm:pt>
    <dgm:pt modelId="{6DBF5533-4B55-4AEF-BDEA-75A7EE232EFE}" type="pres">
      <dgm:prSet presAssocID="{AFE30EE5-7199-451A-B6A6-FA8E3FD30D5A}" presName="ThreeNodes_2_text" presStyleLbl="node1" presStyleIdx="2" presStyleCnt="3">
        <dgm:presLayoutVars>
          <dgm:bulletEnabled val="1"/>
        </dgm:presLayoutVars>
      </dgm:prSet>
      <dgm:spPr/>
    </dgm:pt>
    <dgm:pt modelId="{9416A10C-04B8-4A58-B519-9023686D0938}" type="pres">
      <dgm:prSet presAssocID="{AFE30EE5-7199-451A-B6A6-FA8E3FD30D5A}" presName="ThreeNodes_3_text" presStyleLbl="node1" presStyleIdx="2" presStyleCnt="3">
        <dgm:presLayoutVars>
          <dgm:bulletEnabled val="1"/>
        </dgm:presLayoutVars>
      </dgm:prSet>
      <dgm:spPr/>
    </dgm:pt>
  </dgm:ptLst>
  <dgm:cxnLst>
    <dgm:cxn modelId="{2949CB12-864F-44B3-986D-AF3CD3A05431}" srcId="{AFE30EE5-7199-451A-B6A6-FA8E3FD30D5A}" destId="{CAB67333-923E-43F8-88F7-0E9D03187E15}" srcOrd="1" destOrd="0" parTransId="{392CB540-0423-4273-92BE-0F05F508323B}" sibTransId="{5F3F9118-2F02-492D-A1C1-1BB5FE31CB6C}"/>
    <dgm:cxn modelId="{02683F24-30F6-441E-B534-3B9E79A5C331}" type="presOf" srcId="{BEE6EC15-A6DA-4FB7-8DE2-2A4289C24815}" destId="{9416A10C-04B8-4A58-B519-9023686D0938}" srcOrd="1" destOrd="0" presId="urn:microsoft.com/office/officeart/2005/8/layout/vProcess5"/>
    <dgm:cxn modelId="{0FC6D525-7ECF-4F0E-A3C9-9636D7F7945E}" type="presOf" srcId="{8F12134F-9648-4A08-B7FD-0F48B7FDA031}" destId="{386B34C4-E942-4BEC-BF6D-07C9E2221897}" srcOrd="0" destOrd="0" presId="urn:microsoft.com/office/officeart/2005/8/layout/vProcess5"/>
    <dgm:cxn modelId="{C1D0CA43-74BE-4441-80C2-B0BDC5B15E84}" type="presOf" srcId="{CAB67333-923E-43F8-88F7-0E9D03187E15}" destId="{42BAD75D-C04A-4A89-9F99-1EF6DE2D783A}" srcOrd="0" destOrd="0" presId="urn:microsoft.com/office/officeart/2005/8/layout/vProcess5"/>
    <dgm:cxn modelId="{265EB66A-B0F5-4418-9763-1855CFC53946}" srcId="{AFE30EE5-7199-451A-B6A6-FA8E3FD30D5A}" destId="{BEE6EC15-A6DA-4FB7-8DE2-2A4289C24815}" srcOrd="2" destOrd="0" parTransId="{D0E7827E-6D48-4BED-9F43-F4449041D4ED}" sibTransId="{F9D10820-4C5E-4831-A37A-7C0749483B20}"/>
    <dgm:cxn modelId="{0E24FB6A-4625-422D-83C9-1C3DD9F6EA83}" type="presOf" srcId="{17ADAD0D-1AFA-4814-AD2C-BE06E9027B89}" destId="{35ADB5A9-75F1-4E10-8777-5F944D81D0DD}" srcOrd="0" destOrd="0" presId="urn:microsoft.com/office/officeart/2005/8/layout/vProcess5"/>
    <dgm:cxn modelId="{8211E681-DF94-408A-AC97-52EF5442DD55}" type="presOf" srcId="{BEE6EC15-A6DA-4FB7-8DE2-2A4289C24815}" destId="{D222818F-E5A9-4F26-A65F-696334AC465E}" srcOrd="0" destOrd="0" presId="urn:microsoft.com/office/officeart/2005/8/layout/vProcess5"/>
    <dgm:cxn modelId="{08F16696-CB0D-4B27-952A-82E644822280}" srcId="{AFE30EE5-7199-451A-B6A6-FA8E3FD30D5A}" destId="{8F12134F-9648-4A08-B7FD-0F48B7FDA031}" srcOrd="0" destOrd="0" parTransId="{824AC3C2-F2E7-43E3-BF48-E81178C07B6A}" sibTransId="{17ADAD0D-1AFA-4814-AD2C-BE06E9027B89}"/>
    <dgm:cxn modelId="{6BCEF59C-49B3-46EF-A193-ECD842FB6006}" type="presOf" srcId="{8F12134F-9648-4A08-B7FD-0F48B7FDA031}" destId="{7CBA70EF-F975-42B2-9134-1E2A7FA56A51}" srcOrd="1" destOrd="0" presId="urn:microsoft.com/office/officeart/2005/8/layout/vProcess5"/>
    <dgm:cxn modelId="{202D55D1-C5E8-4980-AA43-581B7CC24050}" type="presOf" srcId="{5F3F9118-2F02-492D-A1C1-1BB5FE31CB6C}" destId="{60253800-2C18-462A-AC52-8031ED066206}" srcOrd="0" destOrd="0" presId="urn:microsoft.com/office/officeart/2005/8/layout/vProcess5"/>
    <dgm:cxn modelId="{8D44B9EC-C03E-4870-8B40-AF7FAC2F6221}" type="presOf" srcId="{AFE30EE5-7199-451A-B6A6-FA8E3FD30D5A}" destId="{9E46C3BD-0730-43A8-B72B-1FC60616EF4D}" srcOrd="0" destOrd="0" presId="urn:microsoft.com/office/officeart/2005/8/layout/vProcess5"/>
    <dgm:cxn modelId="{8B918FF7-923F-45B5-AAFF-1EF8503A5831}" type="presOf" srcId="{CAB67333-923E-43F8-88F7-0E9D03187E15}" destId="{6DBF5533-4B55-4AEF-BDEA-75A7EE232EFE}" srcOrd="1" destOrd="0" presId="urn:microsoft.com/office/officeart/2005/8/layout/vProcess5"/>
    <dgm:cxn modelId="{E782ECFF-BD53-4A98-B110-0422EC1F9667}" type="presParOf" srcId="{9E46C3BD-0730-43A8-B72B-1FC60616EF4D}" destId="{41C5C3F8-3E24-4160-85B8-06EACC2960D3}" srcOrd="0" destOrd="0" presId="urn:microsoft.com/office/officeart/2005/8/layout/vProcess5"/>
    <dgm:cxn modelId="{FDDEE6C7-FB0F-412F-AE27-54A222D939AE}" type="presParOf" srcId="{9E46C3BD-0730-43A8-B72B-1FC60616EF4D}" destId="{386B34C4-E942-4BEC-BF6D-07C9E2221897}" srcOrd="1" destOrd="0" presId="urn:microsoft.com/office/officeart/2005/8/layout/vProcess5"/>
    <dgm:cxn modelId="{4AC9BB97-2BBD-476D-9594-5A8EF584DF4A}" type="presParOf" srcId="{9E46C3BD-0730-43A8-B72B-1FC60616EF4D}" destId="{42BAD75D-C04A-4A89-9F99-1EF6DE2D783A}" srcOrd="2" destOrd="0" presId="urn:microsoft.com/office/officeart/2005/8/layout/vProcess5"/>
    <dgm:cxn modelId="{18DB89F3-91E0-4E13-8E06-605A18DD88FA}" type="presParOf" srcId="{9E46C3BD-0730-43A8-B72B-1FC60616EF4D}" destId="{D222818F-E5A9-4F26-A65F-696334AC465E}" srcOrd="3" destOrd="0" presId="urn:microsoft.com/office/officeart/2005/8/layout/vProcess5"/>
    <dgm:cxn modelId="{23F2844C-88FA-4989-9877-348A5DD7765C}" type="presParOf" srcId="{9E46C3BD-0730-43A8-B72B-1FC60616EF4D}" destId="{35ADB5A9-75F1-4E10-8777-5F944D81D0DD}" srcOrd="4" destOrd="0" presId="urn:microsoft.com/office/officeart/2005/8/layout/vProcess5"/>
    <dgm:cxn modelId="{CA1C87F8-97E1-4791-8531-2EA9BCC7850A}" type="presParOf" srcId="{9E46C3BD-0730-43A8-B72B-1FC60616EF4D}" destId="{60253800-2C18-462A-AC52-8031ED066206}" srcOrd="5" destOrd="0" presId="urn:microsoft.com/office/officeart/2005/8/layout/vProcess5"/>
    <dgm:cxn modelId="{9EA8FDF1-DCEA-4E4B-9C83-B84FBCFF3DD1}" type="presParOf" srcId="{9E46C3BD-0730-43A8-B72B-1FC60616EF4D}" destId="{7CBA70EF-F975-42B2-9134-1E2A7FA56A51}" srcOrd="6" destOrd="0" presId="urn:microsoft.com/office/officeart/2005/8/layout/vProcess5"/>
    <dgm:cxn modelId="{0D6DAE22-29DA-46CA-802A-15BC3476B506}" type="presParOf" srcId="{9E46C3BD-0730-43A8-B72B-1FC60616EF4D}" destId="{6DBF5533-4B55-4AEF-BDEA-75A7EE232EFE}" srcOrd="7" destOrd="0" presId="urn:microsoft.com/office/officeart/2005/8/layout/vProcess5"/>
    <dgm:cxn modelId="{EAE68C37-C49A-4C11-AA6E-88BF9A534A43}" type="presParOf" srcId="{9E46C3BD-0730-43A8-B72B-1FC60616EF4D}" destId="{9416A10C-04B8-4A58-B519-9023686D0938}"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6B34C4-E942-4BEC-BF6D-07C9E2221897}">
      <dsp:nvSpPr>
        <dsp:cNvPr id="0" name=""/>
        <dsp:cNvSpPr/>
      </dsp:nvSpPr>
      <dsp:spPr>
        <a:xfrm>
          <a:off x="96403" y="-75716"/>
          <a:ext cx="7987996" cy="1726855"/>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i="1" kern="1200" dirty="0"/>
            <a:t>The Washington Food Coalition (WFC) actively educates and networks with organizations that strive to alleviate hunger throughout Washington</a:t>
          </a:r>
          <a:r>
            <a:rPr lang="en-US" sz="2300" i="1" kern="1200" dirty="0"/>
            <a:t>.</a:t>
          </a:r>
          <a:endParaRPr lang="en-US" sz="2300" kern="1200" dirty="0"/>
        </a:p>
      </dsp:txBody>
      <dsp:txXfrm>
        <a:off x="146981" y="-25138"/>
        <a:ext cx="6466604" cy="1625699"/>
      </dsp:txXfrm>
    </dsp:sp>
    <dsp:sp modelId="{42BAD75D-C04A-4A89-9F99-1EF6DE2D783A}">
      <dsp:nvSpPr>
        <dsp:cNvPr id="0" name=""/>
        <dsp:cNvSpPr/>
      </dsp:nvSpPr>
      <dsp:spPr>
        <a:xfrm>
          <a:off x="721172" y="1737035"/>
          <a:ext cx="8173284" cy="1423987"/>
        </a:xfrm>
        <a:prstGeom prst="roundRect">
          <a:avLst>
            <a:gd name="adj" fmla="val 10000"/>
          </a:avLst>
        </a:prstGeom>
        <a:solidFill>
          <a:schemeClr val="accent2">
            <a:hueOff val="-1482143"/>
            <a:satOff val="7100"/>
            <a:lumOff val="6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Statewide membership coalition of 350 hunger relief agencies – food banks, food pantries, meal programs &amp; other partners.</a:t>
          </a:r>
        </a:p>
      </dsp:txBody>
      <dsp:txXfrm>
        <a:off x="762879" y="1778742"/>
        <a:ext cx="6443106" cy="1340573"/>
      </dsp:txXfrm>
    </dsp:sp>
    <dsp:sp modelId="{D222818F-E5A9-4F26-A65F-696334AC465E}">
      <dsp:nvSpPr>
        <dsp:cNvPr id="0" name=""/>
        <dsp:cNvSpPr/>
      </dsp:nvSpPr>
      <dsp:spPr>
        <a:xfrm>
          <a:off x="1442344" y="3276602"/>
          <a:ext cx="8173284" cy="1423987"/>
        </a:xfrm>
        <a:prstGeom prst="roundRect">
          <a:avLst>
            <a:gd name="adj" fmla="val 10000"/>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Twenty board members, made up of coalition members from our 14 districts. Plus, an executive committee and At-Large members.</a:t>
          </a:r>
        </a:p>
      </dsp:txBody>
      <dsp:txXfrm>
        <a:off x="1484051" y="3318309"/>
        <a:ext cx="6443106" cy="1340573"/>
      </dsp:txXfrm>
    </dsp:sp>
    <dsp:sp modelId="{35ADB5A9-75F1-4E10-8777-5F944D81D0DD}">
      <dsp:nvSpPr>
        <dsp:cNvPr id="0" name=""/>
        <dsp:cNvSpPr/>
      </dsp:nvSpPr>
      <dsp:spPr>
        <a:xfrm>
          <a:off x="6865219" y="1171086"/>
          <a:ext cx="925591" cy="925591"/>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073477" y="1171086"/>
        <a:ext cx="509075" cy="696507"/>
      </dsp:txXfrm>
    </dsp:sp>
    <dsp:sp modelId="{60253800-2C18-462A-AC52-8031ED066206}">
      <dsp:nvSpPr>
        <dsp:cNvPr id="0" name=""/>
        <dsp:cNvSpPr/>
      </dsp:nvSpPr>
      <dsp:spPr>
        <a:xfrm>
          <a:off x="7703414" y="2819394"/>
          <a:ext cx="925591" cy="925591"/>
        </a:xfrm>
        <a:prstGeom prst="downArrow">
          <a:avLst>
            <a:gd name="adj1" fmla="val 55000"/>
            <a:gd name="adj2" fmla="val 45000"/>
          </a:avLst>
        </a:prstGeom>
        <a:solidFill>
          <a:schemeClr val="accent2">
            <a:tint val="40000"/>
            <a:alpha val="90000"/>
            <a:hueOff val="-4091839"/>
            <a:satOff val="45107"/>
            <a:lumOff val="4296"/>
            <a:alphaOff val="0"/>
          </a:schemeClr>
        </a:solidFill>
        <a:ln w="19050" cap="rnd" cmpd="sng" algn="ctr">
          <a:solidFill>
            <a:schemeClr val="accent2">
              <a:tint val="40000"/>
              <a:alpha val="90000"/>
              <a:hueOff val="-4091839"/>
              <a:satOff val="45107"/>
              <a:lumOff val="429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911672" y="2819394"/>
        <a:ext cx="509075" cy="69650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705E03B7-B591-4A2A-B695-014C5A39F13E}" type="datetimeFigureOut">
              <a:rPr lang="en-US"/>
              <a:t>2/2/2023</a:t>
            </a:fld>
            <a:endParaRPr/>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A8E322BB-75AD-4A1E-9661-2724167329F0}" type="slidenum">
              <a:rPr/>
              <a:t>‹#›</a:t>
            </a:fld>
            <a:endParaRPr/>
          </a:p>
        </p:txBody>
      </p:sp>
    </p:spTree>
    <p:extLst>
      <p:ext uri="{BB962C8B-B14F-4D97-AF65-F5344CB8AC3E}">
        <p14:creationId xmlns:p14="http://schemas.microsoft.com/office/powerpoint/2010/main" val="2512705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67DFBD7B-E4FB-4AA8-9540-FD148073ACB3}" type="datetimeFigureOut">
              <a:rPr lang="en-US"/>
              <a:t>2/2/2023</a:t>
            </a:fld>
            <a:endParaRPr/>
          </a:p>
        </p:txBody>
      </p:sp>
      <p:sp>
        <p:nvSpPr>
          <p:cNvPr id="4" name="Slide Image Placeholder 3"/>
          <p:cNvSpPr>
            <a:spLocks noGrp="1" noRot="1" noChangeAspect="1"/>
          </p:cNvSpPr>
          <p:nvPr>
            <p:ph type="sldImg" idx="2"/>
          </p:nvPr>
        </p:nvSpPr>
        <p:spPr>
          <a:xfrm>
            <a:off x="423863" y="704850"/>
            <a:ext cx="6254750" cy="3519488"/>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B045B7DE-1198-4F2F-B574-CA8CAE341642}" type="slidenum">
              <a:rPr/>
              <a:t>‹#›</a:t>
            </a:fld>
            <a:endParaRPr/>
          </a:p>
        </p:txBody>
      </p:sp>
    </p:spTree>
    <p:extLst>
      <p:ext uri="{BB962C8B-B14F-4D97-AF65-F5344CB8AC3E}">
        <p14:creationId xmlns:p14="http://schemas.microsoft.com/office/powerpoint/2010/main" val="188231245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45B7DE-1198-4F2F-B574-CA8CAE341642}" type="slidenum">
              <a:rPr lang="en-US" smtClean="0"/>
              <a:t>3</a:t>
            </a:fld>
            <a:endParaRPr lang="en-US"/>
          </a:p>
        </p:txBody>
      </p:sp>
    </p:spTree>
    <p:extLst>
      <p:ext uri="{BB962C8B-B14F-4D97-AF65-F5344CB8AC3E}">
        <p14:creationId xmlns:p14="http://schemas.microsoft.com/office/powerpoint/2010/main" val="2970688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Food safety, nonprofit management, food banking, volunteer management and forms.</a:t>
            </a:r>
          </a:p>
          <a:p>
            <a:r>
              <a:rPr lang="en-US" dirty="0"/>
              <a:t>Resource manuals on food safety, SDN, Food banking and best practices</a:t>
            </a:r>
          </a:p>
        </p:txBody>
      </p:sp>
      <p:sp>
        <p:nvSpPr>
          <p:cNvPr id="4" name="Slide Number Placeholder 3"/>
          <p:cNvSpPr>
            <a:spLocks noGrp="1"/>
          </p:cNvSpPr>
          <p:nvPr>
            <p:ph type="sldNum" sz="quarter" idx="5"/>
          </p:nvPr>
        </p:nvSpPr>
        <p:spPr/>
        <p:txBody>
          <a:bodyPr/>
          <a:lstStyle/>
          <a:p>
            <a:fld id="{B045B7DE-1198-4F2F-B574-CA8CAE341642}" type="slidenum">
              <a:rPr lang="en-US" smtClean="0"/>
              <a:t>4</a:t>
            </a:fld>
            <a:endParaRPr lang="en-US"/>
          </a:p>
        </p:txBody>
      </p:sp>
    </p:spTree>
    <p:extLst>
      <p:ext uri="{BB962C8B-B14F-4D97-AF65-F5344CB8AC3E}">
        <p14:creationId xmlns:p14="http://schemas.microsoft.com/office/powerpoint/2010/main" val="1295645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so even if a hunger relief org has a budget to purchase something from a private retailer, the dollars are generally not stretching as far as they have in the past.</a:t>
            </a:r>
          </a:p>
        </p:txBody>
      </p:sp>
      <p:sp>
        <p:nvSpPr>
          <p:cNvPr id="4" name="Slide Number Placeholder 3"/>
          <p:cNvSpPr>
            <a:spLocks noGrp="1"/>
          </p:cNvSpPr>
          <p:nvPr>
            <p:ph type="sldNum" sz="quarter" idx="5"/>
          </p:nvPr>
        </p:nvSpPr>
        <p:spPr/>
        <p:txBody>
          <a:bodyPr/>
          <a:lstStyle/>
          <a:p>
            <a:fld id="{B045B7DE-1198-4F2F-B574-CA8CAE341642}" type="slidenum">
              <a:rPr lang="en-US" smtClean="0"/>
              <a:t>6</a:t>
            </a:fld>
            <a:endParaRPr lang="en-US"/>
          </a:p>
        </p:txBody>
      </p:sp>
    </p:spTree>
    <p:extLst>
      <p:ext uri="{BB962C8B-B14F-4D97-AF65-F5344CB8AC3E}">
        <p14:creationId xmlns:p14="http://schemas.microsoft.com/office/powerpoint/2010/main" val="2910229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things get more expensive for both clients and hunger relief organizations, the demand increases on the resources available. Meaning clients can afford to buy less out of pocket, so need more from a food pantry, but the food pantry is also having a hard time getting all the food necessary for well-rounded and generous distributions.</a:t>
            </a:r>
          </a:p>
          <a:p>
            <a:endParaRPr lang="en-US" dirty="0"/>
          </a:p>
        </p:txBody>
      </p:sp>
      <p:sp>
        <p:nvSpPr>
          <p:cNvPr id="4" name="Slide Number Placeholder 3"/>
          <p:cNvSpPr>
            <a:spLocks noGrp="1"/>
          </p:cNvSpPr>
          <p:nvPr>
            <p:ph type="sldNum" sz="quarter" idx="5"/>
          </p:nvPr>
        </p:nvSpPr>
        <p:spPr/>
        <p:txBody>
          <a:bodyPr/>
          <a:lstStyle/>
          <a:p>
            <a:fld id="{B045B7DE-1198-4F2F-B574-CA8CAE341642}" type="slidenum">
              <a:rPr lang="en-US" smtClean="0"/>
              <a:t>7</a:t>
            </a:fld>
            <a:endParaRPr lang="en-US"/>
          </a:p>
        </p:txBody>
      </p:sp>
    </p:spTree>
    <p:extLst>
      <p:ext uri="{BB962C8B-B14F-4D97-AF65-F5344CB8AC3E}">
        <p14:creationId xmlns:p14="http://schemas.microsoft.com/office/powerpoint/2010/main" val="3493896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45B7DE-1198-4F2F-B574-CA8CAE341642}" type="slidenum">
              <a:rPr lang="en-US" smtClean="0"/>
              <a:t>8</a:t>
            </a:fld>
            <a:endParaRPr lang="en-US"/>
          </a:p>
        </p:txBody>
      </p:sp>
    </p:spTree>
    <p:extLst>
      <p:ext uri="{BB962C8B-B14F-4D97-AF65-F5344CB8AC3E}">
        <p14:creationId xmlns:p14="http://schemas.microsoft.com/office/powerpoint/2010/main" val="3162591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88825"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6675" y="2404534"/>
            <a:ext cx="7764913" cy="1646302"/>
          </a:xfrm>
        </p:spPr>
        <p:txBody>
          <a:bodyPr anchor="b">
            <a:noAutofit/>
          </a:bodyPr>
          <a:lstStyle>
            <a:lvl1pPr algn="r">
              <a:defRPr sz="5398">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6675" y="4050834"/>
            <a:ext cx="7764913" cy="1096899"/>
          </a:xfrm>
        </p:spPr>
        <p:txBody>
          <a:bodyPr anchor="t"/>
          <a:lstStyle>
            <a:lvl1pPr marL="0" indent="0" algn="r">
              <a:buNone/>
              <a:defRPr>
                <a:solidFill>
                  <a:schemeClr val="tx1">
                    <a:lumMod val="50000"/>
                    <a:lumOff val="50000"/>
                  </a:schemeClr>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209051-6E81-43E8-9099-FF6A0C3DCFE8}" type="datetime1">
              <a:rPr lang="en-US" smtClean="0"/>
              <a:t>2/2/2023</a:t>
            </a:fld>
            <a:endParaRPr lang="en-US"/>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1401970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159" y="609600"/>
            <a:ext cx="8594429" cy="3403600"/>
          </a:xfrm>
        </p:spPr>
        <p:txBody>
          <a:bodyPr anchor="ctr">
            <a:normAutofit/>
          </a:bodyPr>
          <a:lstStyle>
            <a:lvl1pPr algn="l">
              <a:defRPr sz="4399" b="0" cap="none"/>
            </a:lvl1pPr>
          </a:lstStyle>
          <a:p>
            <a:r>
              <a:rPr lang="en-US"/>
              <a:t>Click to edit Master title style</a:t>
            </a:r>
            <a:endParaRPr lang="en-US" dirty="0"/>
          </a:p>
        </p:txBody>
      </p:sp>
      <p:sp>
        <p:nvSpPr>
          <p:cNvPr id="3" name="Text Placeholder 2"/>
          <p:cNvSpPr>
            <a:spLocks noGrp="1"/>
          </p:cNvSpPr>
          <p:nvPr>
            <p:ph type="body" idx="1"/>
          </p:nvPr>
        </p:nvSpPr>
        <p:spPr>
          <a:xfrm>
            <a:off x="677159" y="4470400"/>
            <a:ext cx="8594429" cy="1570962"/>
          </a:xfrm>
        </p:spPr>
        <p:txBody>
          <a:bodyPr anchor="ctr">
            <a:normAutofit/>
          </a:bodyPr>
          <a:lstStyle>
            <a:lvl1pPr marL="0" indent="0" algn="l">
              <a:buNone/>
              <a:defRPr sz="1799">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9E8617-6EA8-4B97-A5E8-E18E98765EE2}" type="datetime1">
              <a:rPr lang="en-US" smtClean="0"/>
              <a:pPr/>
              <a:t>2/2/2023</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pPr/>
              <a:t>‹#›</a:t>
            </a:fld>
            <a:endParaRPr lang="en-US"/>
          </a:p>
        </p:txBody>
      </p:sp>
    </p:spTree>
    <p:extLst>
      <p:ext uri="{BB962C8B-B14F-4D97-AF65-F5344CB8AC3E}">
        <p14:creationId xmlns:p14="http://schemas.microsoft.com/office/powerpoint/2010/main" val="167537879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092" y="609600"/>
            <a:ext cx="8092026" cy="3022600"/>
          </a:xfrm>
        </p:spPr>
        <p:txBody>
          <a:bodyPr anchor="ctr">
            <a:normAutofit/>
          </a:bodyPr>
          <a:lstStyle>
            <a:lvl1pPr algn="l">
              <a:defRPr sz="439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5783" y="3632200"/>
            <a:ext cx="7222643" cy="381000"/>
          </a:xfrm>
        </p:spPr>
        <p:txBody>
          <a:bodyPr anchor="ctr">
            <a:noAutofit/>
          </a:bodyPr>
          <a:lstStyle>
            <a:lvl1pPr marL="0" indent="0">
              <a:buFontTx/>
              <a:buNone/>
              <a:defRPr sz="1600">
                <a:solidFill>
                  <a:schemeClr val="tx1">
                    <a:lumMod val="50000"/>
                    <a:lumOff val="50000"/>
                  </a:schemeClr>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3" name="Text Placeholder 2"/>
          <p:cNvSpPr>
            <a:spLocks noGrp="1"/>
          </p:cNvSpPr>
          <p:nvPr>
            <p:ph type="body" idx="1"/>
          </p:nvPr>
        </p:nvSpPr>
        <p:spPr>
          <a:xfrm>
            <a:off x="677159" y="4470400"/>
            <a:ext cx="8594429" cy="1570962"/>
          </a:xfrm>
        </p:spPr>
        <p:txBody>
          <a:bodyPr anchor="ctr">
            <a:normAutofit/>
          </a:bodyPr>
          <a:lstStyle>
            <a:lvl1pPr marL="0" indent="0" algn="l">
              <a:buNone/>
              <a:defRPr sz="1799">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9E8617-6EA8-4B97-A5E8-E18E98765EE2}" type="datetime1">
              <a:rPr lang="en-US" smtClean="0"/>
              <a:pPr/>
              <a:t>2/2/2023</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pPr/>
              <a:t>‹#›</a:t>
            </a:fld>
            <a:endParaRPr lang="en-US"/>
          </a:p>
        </p:txBody>
      </p:sp>
      <p:sp>
        <p:nvSpPr>
          <p:cNvPr id="20" name="TextBox 19"/>
          <p:cNvSpPr txBox="1"/>
          <p:nvPr/>
        </p:nvSpPr>
        <p:spPr>
          <a:xfrm>
            <a:off x="541729" y="790378"/>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0695" y="288655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latin typeface="Arial"/>
              </a:rPr>
              <a:t>”</a:t>
            </a:r>
            <a:endParaRPr lang="en-US" sz="1799" dirty="0">
              <a:solidFill>
                <a:schemeClr val="accent1">
                  <a:lumMod val="60000"/>
                  <a:lumOff val="40000"/>
                </a:schemeClr>
              </a:solidFill>
              <a:latin typeface="Arial"/>
            </a:endParaRPr>
          </a:p>
        </p:txBody>
      </p:sp>
    </p:spTree>
    <p:extLst>
      <p:ext uri="{BB962C8B-B14F-4D97-AF65-F5344CB8AC3E}">
        <p14:creationId xmlns:p14="http://schemas.microsoft.com/office/powerpoint/2010/main" val="331451119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159" y="1931988"/>
            <a:ext cx="8594429" cy="2595460"/>
          </a:xfrm>
        </p:spPr>
        <p:txBody>
          <a:bodyPr anchor="b">
            <a:normAutofit/>
          </a:bodyPr>
          <a:lstStyle>
            <a:lvl1pPr algn="l">
              <a:defRPr sz="4399" b="0" cap="none"/>
            </a:lvl1pPr>
          </a:lstStyle>
          <a:p>
            <a:r>
              <a:rPr lang="en-US"/>
              <a:t>Click to edit Master title style</a:t>
            </a:r>
            <a:endParaRPr lang="en-US" dirty="0"/>
          </a:p>
        </p:txBody>
      </p:sp>
      <p:sp>
        <p:nvSpPr>
          <p:cNvPr id="3" name="Text Placeholder 2"/>
          <p:cNvSpPr>
            <a:spLocks noGrp="1"/>
          </p:cNvSpPr>
          <p:nvPr>
            <p:ph type="body" idx="1"/>
          </p:nvPr>
        </p:nvSpPr>
        <p:spPr>
          <a:xfrm>
            <a:off x="677159" y="4527448"/>
            <a:ext cx="8594429" cy="1513914"/>
          </a:xfrm>
        </p:spPr>
        <p:txBody>
          <a:bodyPr anchor="t">
            <a:normAutofit/>
          </a:bodyPr>
          <a:lstStyle>
            <a:lvl1pPr marL="0" indent="0" algn="l">
              <a:buNone/>
              <a:defRPr sz="1799">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9E8617-6EA8-4B97-A5E8-E18E98765EE2}" type="datetime1">
              <a:rPr lang="en-US" smtClean="0"/>
              <a:pPr/>
              <a:t>2/2/2023</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pPr/>
              <a:t>‹#›</a:t>
            </a:fld>
            <a:endParaRPr lang="en-US"/>
          </a:p>
        </p:txBody>
      </p:sp>
    </p:spTree>
    <p:extLst>
      <p:ext uri="{BB962C8B-B14F-4D97-AF65-F5344CB8AC3E}">
        <p14:creationId xmlns:p14="http://schemas.microsoft.com/office/powerpoint/2010/main" val="94993784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092" y="609600"/>
            <a:ext cx="8092026" cy="3022600"/>
          </a:xfrm>
        </p:spPr>
        <p:txBody>
          <a:bodyPr anchor="ctr">
            <a:normAutofit/>
          </a:bodyPr>
          <a:lstStyle>
            <a:lvl1pPr algn="l">
              <a:defRPr sz="439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156" y="4013200"/>
            <a:ext cx="8594430" cy="514248"/>
          </a:xfrm>
        </p:spPr>
        <p:txBody>
          <a:bodyPr anchor="b">
            <a:noAutofit/>
          </a:bodyPr>
          <a:lstStyle>
            <a:lvl1pPr marL="0" indent="0">
              <a:buFontTx/>
              <a:buNone/>
              <a:defRPr sz="2399">
                <a:solidFill>
                  <a:schemeClr val="tx1">
                    <a:lumMod val="75000"/>
                    <a:lumOff val="25000"/>
                  </a:schemeClr>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3" name="Text Placeholder 2"/>
          <p:cNvSpPr>
            <a:spLocks noGrp="1"/>
          </p:cNvSpPr>
          <p:nvPr>
            <p:ph type="body" idx="1"/>
          </p:nvPr>
        </p:nvSpPr>
        <p:spPr>
          <a:xfrm>
            <a:off x="677159" y="4527448"/>
            <a:ext cx="8594429" cy="1513914"/>
          </a:xfrm>
        </p:spPr>
        <p:txBody>
          <a:bodyPr anchor="t">
            <a:normAutofit/>
          </a:bodyPr>
          <a:lstStyle>
            <a:lvl1pPr marL="0" indent="0" algn="l">
              <a:buNone/>
              <a:defRPr sz="1799">
                <a:solidFill>
                  <a:schemeClr val="tx1">
                    <a:lumMod val="50000"/>
                    <a:lumOff val="50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9E8617-6EA8-4B97-A5E8-E18E98765EE2}" type="datetime1">
              <a:rPr lang="en-US" smtClean="0"/>
              <a:pPr/>
              <a:t>2/2/2023</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pPr/>
              <a:t>‹#›</a:t>
            </a:fld>
            <a:endParaRPr lang="en-US"/>
          </a:p>
        </p:txBody>
      </p:sp>
      <p:sp>
        <p:nvSpPr>
          <p:cNvPr id="24" name="TextBox 23"/>
          <p:cNvSpPr txBox="1"/>
          <p:nvPr/>
        </p:nvSpPr>
        <p:spPr>
          <a:xfrm>
            <a:off x="541729" y="790378"/>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0695" y="288655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9720654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621" y="609600"/>
            <a:ext cx="8585966" cy="3022600"/>
          </a:xfrm>
        </p:spPr>
        <p:txBody>
          <a:bodyPr anchor="ctr">
            <a:normAutofit/>
          </a:bodyPr>
          <a:lstStyle>
            <a:lvl1pPr algn="l">
              <a:defRPr sz="439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156" y="4013200"/>
            <a:ext cx="8594430" cy="514248"/>
          </a:xfrm>
        </p:spPr>
        <p:txBody>
          <a:bodyPr anchor="b">
            <a:noAutofit/>
          </a:bodyPr>
          <a:lstStyle>
            <a:lvl1pPr marL="0" indent="0">
              <a:buFontTx/>
              <a:buNone/>
              <a:defRPr sz="2399">
                <a:solidFill>
                  <a:schemeClr val="accent1"/>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3" name="Text Placeholder 2"/>
          <p:cNvSpPr>
            <a:spLocks noGrp="1"/>
          </p:cNvSpPr>
          <p:nvPr>
            <p:ph type="body" idx="1"/>
          </p:nvPr>
        </p:nvSpPr>
        <p:spPr>
          <a:xfrm>
            <a:off x="677159" y="4527448"/>
            <a:ext cx="8594429" cy="1513914"/>
          </a:xfrm>
        </p:spPr>
        <p:txBody>
          <a:bodyPr anchor="t">
            <a:normAutofit/>
          </a:bodyPr>
          <a:lstStyle>
            <a:lvl1pPr marL="0" indent="0" algn="l">
              <a:buNone/>
              <a:defRPr sz="1799">
                <a:solidFill>
                  <a:schemeClr val="tx1">
                    <a:lumMod val="50000"/>
                    <a:lumOff val="50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9E8617-6EA8-4B97-A5E8-E18E98765EE2}" type="datetime1">
              <a:rPr lang="en-US" smtClean="0"/>
              <a:pPr/>
              <a:t>2/2/2023</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pPr/>
              <a:t>‹#›</a:t>
            </a:fld>
            <a:endParaRPr lang="en-US"/>
          </a:p>
        </p:txBody>
      </p:sp>
    </p:spTree>
    <p:extLst>
      <p:ext uri="{BB962C8B-B14F-4D97-AF65-F5344CB8AC3E}">
        <p14:creationId xmlns:p14="http://schemas.microsoft.com/office/powerpoint/2010/main" val="81113568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CEAB04-7709-4C1E-A61A-74684A0170FC}" type="datetime1">
              <a:rPr lang="en-US" smtClean="0"/>
              <a:t>2/2/2023</a:t>
            </a:fld>
            <a:endParaRPr lang="en-US"/>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2810154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5599" y="609600"/>
            <a:ext cx="130440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159" y="609600"/>
            <a:ext cx="7058311"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79BD0D-E0B1-4CED-AC65-708AC79EB9CD}" type="datetime1">
              <a:rPr lang="en-US" smtClean="0"/>
              <a:t>2/2/2023</a:t>
            </a:fld>
            <a:endParaRPr lang="en-US"/>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609374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599"/>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C3EA6D-DF0B-4D4B-B359-5F1D1D0E30A4}" type="datetime1">
              <a:rPr lang="en-US" smtClean="0"/>
              <a:t>2/2/2023</a:t>
            </a:fld>
            <a:endParaRPr lang="en-US"/>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3209813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159" y="2700868"/>
            <a:ext cx="8594429" cy="1826581"/>
          </a:xfrm>
        </p:spPr>
        <p:txBody>
          <a:bodyPr anchor="b"/>
          <a:lstStyle>
            <a:lvl1pPr algn="l">
              <a:defRPr sz="3999" b="0" cap="none"/>
            </a:lvl1pPr>
          </a:lstStyle>
          <a:p>
            <a:r>
              <a:rPr lang="en-US"/>
              <a:t>Click to edit Master title style</a:t>
            </a:r>
            <a:endParaRPr lang="en-US" dirty="0"/>
          </a:p>
        </p:txBody>
      </p:sp>
      <p:sp>
        <p:nvSpPr>
          <p:cNvPr id="3" name="Text Placeholder 2"/>
          <p:cNvSpPr>
            <a:spLocks noGrp="1"/>
          </p:cNvSpPr>
          <p:nvPr>
            <p:ph type="body" idx="1"/>
          </p:nvPr>
        </p:nvSpPr>
        <p:spPr>
          <a:xfrm>
            <a:off x="677159" y="4527448"/>
            <a:ext cx="8594429" cy="860400"/>
          </a:xfrm>
        </p:spPr>
        <p:txBody>
          <a:bodyPr anchor="t"/>
          <a:lstStyle>
            <a:lvl1pPr marL="0" indent="0" algn="l">
              <a:buNone/>
              <a:defRPr sz="1999">
                <a:solidFill>
                  <a:schemeClr val="tx1">
                    <a:lumMod val="50000"/>
                    <a:lumOff val="50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7EDB99-15BC-4479-BAC5-1E502E66917A}" type="datetime1">
              <a:rPr lang="en-US" smtClean="0"/>
              <a:t>2/2/2023</a:t>
            </a:fld>
            <a:endParaRPr lang="en-US"/>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4061414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158" y="2160589"/>
            <a:ext cx="418294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8645" y="2160590"/>
            <a:ext cx="418294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67C2A3-CD19-48AB-9F64-ECCF75182EDD}" type="datetime1">
              <a:rPr lang="en-US" smtClean="0"/>
              <a:t>2/2/2023</a:t>
            </a:fld>
            <a:endParaRPr lang="en-US"/>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3435995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570" y="2160983"/>
            <a:ext cx="4184533"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675570" y="2737246"/>
            <a:ext cx="418453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7058" y="2160983"/>
            <a:ext cx="4184528"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7059" y="2737246"/>
            <a:ext cx="418452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63E8C1-7C87-4705-AB97-8CD17D208E3F}" type="datetime1">
              <a:rPr lang="en-US" smtClean="0"/>
              <a:t>2/2/2023</a:t>
            </a:fld>
            <a:endParaRPr lang="en-US"/>
          </a:p>
        </p:txBody>
      </p:sp>
      <p:sp>
        <p:nvSpPr>
          <p:cNvPr id="8" name="Footer Placeholder 7"/>
          <p:cNvSpPr>
            <a:spLocks noGrp="1"/>
          </p:cNvSpPr>
          <p:nvPr>
            <p:ph type="ftr" sz="quarter" idx="11"/>
          </p:nvPr>
        </p:nvSpPr>
        <p:spPr/>
        <p:txBody>
          <a:bodyPr/>
          <a:lstStyle/>
          <a:p>
            <a:r>
              <a:rPr lang="en-US"/>
              <a:t>Add a footer</a:t>
            </a:r>
            <a:endParaRPr lang="en-US" dirty="0"/>
          </a:p>
        </p:txBody>
      </p:sp>
      <p:sp>
        <p:nvSpPr>
          <p:cNvPr id="9" name="Slide Number Placeholder 8"/>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2852826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158" y="609600"/>
            <a:ext cx="8594429"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0C624E-DF92-4841-B9B9-DD11AA239B85}" type="datetime1">
              <a:rPr lang="en-US" smtClean="0"/>
              <a:t>2/2/2023</a:t>
            </a:fld>
            <a:endParaRPr lang="en-US"/>
          </a:p>
        </p:txBody>
      </p:sp>
      <p:sp>
        <p:nvSpPr>
          <p:cNvPr id="4" name="Footer Placeholder 3"/>
          <p:cNvSpPr>
            <a:spLocks noGrp="1"/>
          </p:cNvSpPr>
          <p:nvPr>
            <p:ph type="ftr" sz="quarter" idx="11"/>
          </p:nvPr>
        </p:nvSpPr>
        <p:spPr/>
        <p:txBody>
          <a:bodyPr/>
          <a:lstStyle/>
          <a:p>
            <a:r>
              <a:rPr lang="en-US"/>
              <a:t>Add a footer</a:t>
            </a:r>
            <a:endParaRPr lang="en-US" dirty="0"/>
          </a:p>
        </p:txBody>
      </p:sp>
      <p:sp>
        <p:nvSpPr>
          <p:cNvPr id="5" name="Slide Number Placeholder 4"/>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3702151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A3AE1-4360-4D5B-BDBC-656B872DD533}" type="datetime1">
              <a:rPr lang="en-US" smtClean="0"/>
              <a:t>2/2/2023</a:t>
            </a:fld>
            <a:endParaRPr lang="en-US"/>
          </a:p>
        </p:txBody>
      </p:sp>
      <p:sp>
        <p:nvSpPr>
          <p:cNvPr id="3" name="Footer Placeholder 2"/>
          <p:cNvSpPr>
            <a:spLocks noGrp="1"/>
          </p:cNvSpPr>
          <p:nvPr>
            <p:ph type="ftr" sz="quarter" idx="11"/>
          </p:nvPr>
        </p:nvSpPr>
        <p:spPr/>
        <p:txBody>
          <a:bodyPr/>
          <a:lstStyle/>
          <a:p>
            <a:r>
              <a:rPr lang="en-US"/>
              <a:t>Add a footer</a:t>
            </a:r>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1437924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158" y="1498604"/>
            <a:ext cx="3853524" cy="1278466"/>
          </a:xfrm>
        </p:spPr>
        <p:txBody>
          <a:bodyPr anchor="b">
            <a:normAutofit/>
          </a:bodyPr>
          <a:lstStyle>
            <a:lvl1pPr>
              <a:defRPr sz="1999"/>
            </a:lvl1pPr>
          </a:lstStyle>
          <a:p>
            <a:r>
              <a:rPr lang="en-US"/>
              <a:t>Click to edit Master title style</a:t>
            </a:r>
            <a:endParaRPr lang="en-US" dirty="0"/>
          </a:p>
        </p:txBody>
      </p:sp>
      <p:sp>
        <p:nvSpPr>
          <p:cNvPr id="3" name="Content Placeholder 2"/>
          <p:cNvSpPr>
            <a:spLocks noGrp="1"/>
          </p:cNvSpPr>
          <p:nvPr>
            <p:ph idx="1"/>
          </p:nvPr>
        </p:nvSpPr>
        <p:spPr>
          <a:xfrm>
            <a:off x="4759222" y="514925"/>
            <a:ext cx="451236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158" y="2777069"/>
            <a:ext cx="3853524" cy="2584449"/>
          </a:xfrm>
        </p:spPr>
        <p:txBody>
          <a:bodyPr>
            <a:normAutofit/>
          </a:bodyPr>
          <a:lstStyle>
            <a:lvl1pPr marL="0" indent="0">
              <a:buNone/>
              <a:defRPr sz="1400"/>
            </a:lvl1pPr>
            <a:lvl2pPr marL="456926" indent="0">
              <a:buNone/>
              <a:defRPr sz="1400"/>
            </a:lvl2pPr>
            <a:lvl3pPr marL="913852" indent="0">
              <a:buNone/>
              <a:defRPr sz="1200"/>
            </a:lvl3pPr>
            <a:lvl4pPr marL="1370778" indent="0">
              <a:buNone/>
              <a:defRPr sz="1000"/>
            </a:lvl4pPr>
            <a:lvl5pPr marL="1827703" indent="0">
              <a:buNone/>
              <a:defRPr sz="1000"/>
            </a:lvl5pPr>
            <a:lvl6pPr marL="2284628" indent="0">
              <a:buNone/>
              <a:defRPr sz="1000"/>
            </a:lvl6pPr>
            <a:lvl7pPr marL="2741554" indent="0">
              <a:buNone/>
              <a:defRPr sz="1000"/>
            </a:lvl7pPr>
            <a:lvl8pPr marL="3198480" indent="0">
              <a:buNone/>
              <a:defRPr sz="1000"/>
            </a:lvl8pPr>
            <a:lvl9pPr marL="365540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990708-46A4-4851-883E-8DFB8939107E}" type="datetime1">
              <a:rPr lang="en-US" smtClean="0"/>
              <a:t>2/2/2023</a:t>
            </a:fld>
            <a:endParaRPr lang="en-US"/>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86864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158" y="4800600"/>
            <a:ext cx="8594428" cy="566738"/>
          </a:xfrm>
        </p:spPr>
        <p:txBody>
          <a:bodyPr anchor="b">
            <a:normAutofit/>
          </a:bodyPr>
          <a:lstStyle>
            <a:lvl1pPr algn="l">
              <a:defRPr sz="2399"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158" y="609600"/>
            <a:ext cx="8594429" cy="3845718"/>
          </a:xfrm>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158" y="5367338"/>
            <a:ext cx="8594428" cy="674024"/>
          </a:xfrm>
        </p:spPr>
        <p:txBody>
          <a:bodyPr>
            <a:normAutofit/>
          </a:bodyPr>
          <a:lstStyle>
            <a:lvl1pPr marL="0" indent="0">
              <a:buNone/>
              <a:defRPr sz="12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88EFFC-86AE-4294-A319-CAFC2651994B}" type="datetime1">
              <a:rPr lang="en-US" smtClean="0"/>
              <a:t>2/2/2023</a:t>
            </a:fld>
            <a:endParaRPr lang="en-US"/>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34C99D79-8A4B-4031-B1E0-AF26F8EDF2BC}" type="slidenum">
              <a:rPr lang="en-US" smtClean="0"/>
              <a:t>‹#›</a:t>
            </a:fld>
            <a:endParaRPr lang="en-US"/>
          </a:p>
        </p:txBody>
      </p:sp>
    </p:spTree>
    <p:extLst>
      <p:ext uri="{BB962C8B-B14F-4D97-AF65-F5344CB8AC3E}">
        <p14:creationId xmlns:p14="http://schemas.microsoft.com/office/powerpoint/2010/main" val="3270424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88825"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158" y="609600"/>
            <a:ext cx="8594429"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158" y="2160590"/>
            <a:ext cx="8594429"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3257" y="6041363"/>
            <a:ext cx="91170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9E8617-6EA8-4B97-A5E8-E18E98765EE2}" type="datetime1">
              <a:rPr lang="en-US" smtClean="0"/>
              <a:pPr/>
              <a:t>2/2/2023</a:t>
            </a:fld>
            <a:endParaRPr lang="en-US" dirty="0"/>
          </a:p>
        </p:txBody>
      </p:sp>
      <p:sp>
        <p:nvSpPr>
          <p:cNvPr id="5" name="Footer Placeholder 4"/>
          <p:cNvSpPr>
            <a:spLocks noGrp="1"/>
          </p:cNvSpPr>
          <p:nvPr>
            <p:ph type="ftr" sz="quarter" idx="3"/>
          </p:nvPr>
        </p:nvSpPr>
        <p:spPr>
          <a:xfrm>
            <a:off x="677158" y="6041363"/>
            <a:ext cx="629597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Add a footer</a:t>
            </a:r>
            <a:endParaRPr lang="en-US" dirty="0"/>
          </a:p>
        </p:txBody>
      </p:sp>
      <p:sp>
        <p:nvSpPr>
          <p:cNvPr id="6" name="Slide Number Placeholder 5"/>
          <p:cNvSpPr>
            <a:spLocks noGrp="1"/>
          </p:cNvSpPr>
          <p:nvPr>
            <p:ph type="sldNum" sz="quarter" idx="4"/>
          </p:nvPr>
        </p:nvSpPr>
        <p:spPr>
          <a:xfrm>
            <a:off x="8588426" y="6041363"/>
            <a:ext cx="683161" cy="365125"/>
          </a:xfrm>
          <a:prstGeom prst="rect">
            <a:avLst/>
          </a:prstGeom>
        </p:spPr>
        <p:txBody>
          <a:bodyPr vert="horz" lIns="91440" tIns="45720" rIns="91440" bIns="45720" rtlCol="0" anchor="ctr"/>
          <a:lstStyle>
            <a:lvl1pPr algn="r">
              <a:defRPr sz="900">
                <a:solidFill>
                  <a:schemeClr val="accent1"/>
                </a:solidFill>
              </a:defRPr>
            </a:lvl1pPr>
          </a:lstStyle>
          <a:p>
            <a:fld id="{34C99D79-8A4B-4031-B1E0-AF26F8EDF2BC}" type="slidenum">
              <a:rPr lang="en-US" smtClean="0"/>
              <a:pPr/>
              <a:t>‹#›</a:t>
            </a:fld>
            <a:endParaRPr lang="en-US"/>
          </a:p>
        </p:txBody>
      </p:sp>
    </p:spTree>
    <p:extLst>
      <p:ext uri="{BB962C8B-B14F-4D97-AF65-F5344CB8AC3E}">
        <p14:creationId xmlns:p14="http://schemas.microsoft.com/office/powerpoint/2010/main" val="3056850362"/>
      </p:ext>
    </p:extLst>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 id="2147483844" r:id="rId12"/>
    <p:sldLayoutId id="2147483845" r:id="rId13"/>
    <p:sldLayoutId id="2147483846" r:id="rId14"/>
    <p:sldLayoutId id="2147483847" r:id="rId15"/>
    <p:sldLayoutId id="2147483848"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063" rtl="0" eaLnBrk="1" latinLnBrk="0" hangingPunct="1">
        <a:spcBef>
          <a:spcPct val="0"/>
        </a:spcBef>
        <a:buNone/>
        <a:defRPr sz="3599"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797" indent="-342797" algn="l" defTabSz="457063" rtl="0" eaLnBrk="1" latinLnBrk="0" hangingPunct="1">
        <a:spcBef>
          <a:spcPts val="1000"/>
        </a:spcBef>
        <a:spcAft>
          <a:spcPts val="0"/>
        </a:spcAft>
        <a:buClr>
          <a:schemeClr val="accent1"/>
        </a:buClr>
        <a:buSzPct val="80000"/>
        <a:buFont typeface="Wingdings 3" charset="2"/>
        <a:buChar char=""/>
        <a:defRPr sz="1799" kern="1200">
          <a:solidFill>
            <a:schemeClr val="tx1">
              <a:lumMod val="75000"/>
              <a:lumOff val="25000"/>
            </a:schemeClr>
          </a:solidFill>
          <a:latin typeface="+mn-lt"/>
          <a:ea typeface="+mn-ea"/>
          <a:cs typeface="+mn-cs"/>
        </a:defRPr>
      </a:lvl1pPr>
      <a:lvl2pPr marL="742727" indent="-285664" algn="l" defTabSz="457063"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2657" indent="-228531" algn="l" defTabSz="457063"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599720"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6783"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3846"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0908"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7971"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5034"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forms.office.com/pages/responsepage.aspx?id=0Ptyvmrf-kmCi33_IMGQq7y80zlxJmhBoUXzrohqvJxURFRLMVZSTkZBQVJJQk1WNDFDNEZaV0EzSi4u"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mailto:trish@wafoodcoalition.or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796" y="685800"/>
            <a:ext cx="4334339" cy="2875534"/>
          </a:xfrm>
        </p:spPr>
        <p:txBody>
          <a:bodyPr>
            <a:normAutofit/>
          </a:bodyPr>
          <a:lstStyle/>
          <a:p>
            <a:r>
              <a:rPr lang="en-US" b="1" dirty="0">
                <a:latin typeface="Avenir Next LT Pro" panose="020B0504020202020204" pitchFamily="34" charset="0"/>
              </a:rPr>
              <a:t>Washington</a:t>
            </a:r>
            <a:r>
              <a:rPr lang="en-US" dirty="0">
                <a:latin typeface="Avenir Next LT Pro" panose="020B0504020202020204" pitchFamily="34" charset="0"/>
              </a:rPr>
              <a:t> </a:t>
            </a:r>
            <a:r>
              <a:rPr lang="en-US" b="1" dirty="0">
                <a:latin typeface="Avenir Next LT Pro" panose="020B0504020202020204" pitchFamily="34" charset="0"/>
              </a:rPr>
              <a:t>Food Coalition</a:t>
            </a:r>
          </a:p>
        </p:txBody>
      </p:sp>
      <p:sp>
        <p:nvSpPr>
          <p:cNvPr id="3" name="Subtitle 2"/>
          <p:cNvSpPr>
            <a:spLocks noGrp="1"/>
          </p:cNvSpPr>
          <p:nvPr>
            <p:ph type="subTitle" idx="1"/>
          </p:nvPr>
        </p:nvSpPr>
        <p:spPr>
          <a:xfrm>
            <a:off x="1440463" y="3564876"/>
            <a:ext cx="4334339" cy="1096899"/>
          </a:xfrm>
        </p:spPr>
        <p:txBody>
          <a:bodyPr>
            <a:normAutofit lnSpcReduction="10000"/>
          </a:bodyPr>
          <a:lstStyle/>
          <a:p>
            <a:r>
              <a:rPr lang="en-US" sz="3600" b="1" dirty="0">
                <a:solidFill>
                  <a:schemeClr val="accent2">
                    <a:lumMod val="75000"/>
                  </a:schemeClr>
                </a:solidFill>
                <a:latin typeface="Avenir Next LT Pro" panose="020B0504020202020204" pitchFamily="34" charset="0"/>
              </a:rPr>
              <a:t>Role and Trends</a:t>
            </a:r>
          </a:p>
          <a:p>
            <a:r>
              <a:rPr lang="en-US" sz="2800" dirty="0"/>
              <a:t>January 19, 2023 </a:t>
            </a:r>
          </a:p>
        </p:txBody>
      </p:sp>
      <p:pic>
        <p:nvPicPr>
          <p:cNvPr id="7" name="Picture 6">
            <a:extLst>
              <a:ext uri="{FF2B5EF4-FFF2-40B4-BE49-F238E27FC236}">
                <a16:creationId xmlns:a16="http://schemas.microsoft.com/office/drawing/2014/main" id="{2703BE5F-07D0-0CB9-EE43-88787D16DC2F}"/>
              </a:ext>
            </a:extLst>
          </p:cNvPr>
          <p:cNvPicPr>
            <a:picLocks noChangeAspect="1"/>
          </p:cNvPicPr>
          <p:nvPr/>
        </p:nvPicPr>
        <p:blipFill>
          <a:blip r:embed="rId2"/>
          <a:stretch>
            <a:fillRect/>
          </a:stretch>
        </p:blipFill>
        <p:spPr>
          <a:xfrm>
            <a:off x="5561012" y="4953000"/>
            <a:ext cx="3279759" cy="1665909"/>
          </a:xfrm>
          <a:prstGeom prst="rect">
            <a:avLst/>
          </a:prstGeom>
        </p:spPr>
      </p:pic>
    </p:spTree>
    <p:extLst>
      <p:ext uri="{BB962C8B-B14F-4D97-AF65-F5344CB8AC3E}">
        <p14:creationId xmlns:p14="http://schemas.microsoft.com/office/powerpoint/2010/main" val="2801835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0E7B7-BF84-1CB8-3943-1CC7084505F6}"/>
              </a:ext>
            </a:extLst>
          </p:cNvPr>
          <p:cNvSpPr>
            <a:spLocks noGrp="1"/>
          </p:cNvSpPr>
          <p:nvPr>
            <p:ph type="title"/>
          </p:nvPr>
        </p:nvSpPr>
        <p:spPr>
          <a:xfrm>
            <a:off x="695799" y="304800"/>
            <a:ext cx="10797224" cy="685800"/>
          </a:xfrm>
        </p:spPr>
        <p:txBody>
          <a:bodyPr vert="horz" lIns="91440" tIns="45720" rIns="91440" bIns="45720" rtlCol="0" anchor="t">
            <a:normAutofit fontScale="90000"/>
          </a:bodyPr>
          <a:lstStyle/>
          <a:p>
            <a:pPr defTabSz="457200"/>
            <a:r>
              <a:rPr lang="en-US" sz="4000" b="1" dirty="0">
                <a:latin typeface="Avenir Next LT Pro" panose="020B0504020202020204" pitchFamily="34" charset="0"/>
              </a:rPr>
              <a:t>WHO IS THE WFC?</a:t>
            </a:r>
            <a:br>
              <a:rPr lang="en-US" sz="3600" b="1" dirty="0">
                <a:latin typeface="Avenir Next LT Pro" panose="020B0504020202020204" pitchFamily="34" charset="0"/>
              </a:rPr>
            </a:br>
            <a:br>
              <a:rPr lang="en-US" sz="3600" b="1" dirty="0">
                <a:latin typeface="Avenir Next LT Pro" panose="020B0504020202020204" pitchFamily="34" charset="0"/>
              </a:rPr>
            </a:br>
            <a:endParaRPr lang="en-US" sz="3600" b="1" dirty="0">
              <a:latin typeface="Avenir Next LT Pro" panose="020B0504020202020204" pitchFamily="34" charset="0"/>
            </a:endParaRPr>
          </a:p>
        </p:txBody>
      </p:sp>
      <p:graphicFrame>
        <p:nvGraphicFramePr>
          <p:cNvPr id="20" name="TextBox 2">
            <a:extLst>
              <a:ext uri="{FF2B5EF4-FFF2-40B4-BE49-F238E27FC236}">
                <a16:creationId xmlns:a16="http://schemas.microsoft.com/office/drawing/2014/main" id="{CC97CCF5-3B66-E283-07D2-4531AF53D0B3}"/>
              </a:ext>
            </a:extLst>
          </p:cNvPr>
          <p:cNvGraphicFramePr/>
          <p:nvPr>
            <p:extLst>
              <p:ext uri="{D42A27DB-BD31-4B8C-83A1-F6EECF244321}">
                <p14:modId xmlns:p14="http://schemas.microsoft.com/office/powerpoint/2010/main" val="2615385718"/>
              </p:ext>
            </p:extLst>
          </p:nvPr>
        </p:nvGraphicFramePr>
        <p:xfrm>
          <a:off x="1286597" y="1295401"/>
          <a:ext cx="9615629" cy="474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7221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1AF62-519F-9EB1-6C63-30EF23F02BA3}"/>
              </a:ext>
            </a:extLst>
          </p:cNvPr>
          <p:cNvSpPr>
            <a:spLocks noGrp="1"/>
          </p:cNvSpPr>
          <p:nvPr>
            <p:ph type="title"/>
          </p:nvPr>
        </p:nvSpPr>
        <p:spPr/>
        <p:txBody>
          <a:bodyPr vert="horz" lIns="91440" tIns="45720" rIns="91440" bIns="45720" rtlCol="0" anchor="t">
            <a:normAutofit/>
          </a:bodyPr>
          <a:lstStyle/>
          <a:p>
            <a:pPr defTabSz="457200"/>
            <a:r>
              <a:rPr lang="en-US" sz="3600" b="1" dirty="0">
                <a:latin typeface="Avenir Next LT Pro" panose="020B0504020202020204" pitchFamily="34" charset="0"/>
              </a:rPr>
              <a:t>WHO IS THE WFC?</a:t>
            </a:r>
          </a:p>
        </p:txBody>
      </p:sp>
      <p:pic>
        <p:nvPicPr>
          <p:cNvPr id="5" name="Picture 4">
            <a:extLst>
              <a:ext uri="{FF2B5EF4-FFF2-40B4-BE49-F238E27FC236}">
                <a16:creationId xmlns:a16="http://schemas.microsoft.com/office/drawing/2014/main" id="{749593C5-6BFC-7D3C-D1B6-09BB97A502B2}"/>
              </a:ext>
            </a:extLst>
          </p:cNvPr>
          <p:cNvPicPr>
            <a:picLocks noChangeAspect="1"/>
          </p:cNvPicPr>
          <p:nvPr/>
        </p:nvPicPr>
        <p:blipFill>
          <a:blip r:embed="rId3"/>
          <a:stretch>
            <a:fillRect/>
          </a:stretch>
        </p:blipFill>
        <p:spPr>
          <a:xfrm>
            <a:off x="5192711" y="1450513"/>
            <a:ext cx="5281913" cy="3631315"/>
          </a:xfrm>
          <a:prstGeom prst="rect">
            <a:avLst/>
          </a:prstGeom>
        </p:spPr>
      </p:pic>
      <p:sp>
        <p:nvSpPr>
          <p:cNvPr id="3" name="TextBox 2">
            <a:extLst>
              <a:ext uri="{FF2B5EF4-FFF2-40B4-BE49-F238E27FC236}">
                <a16:creationId xmlns:a16="http://schemas.microsoft.com/office/drawing/2014/main" id="{E29A4139-ACB4-8D19-E342-C5437C4B82C5}"/>
              </a:ext>
            </a:extLst>
          </p:cNvPr>
          <p:cNvSpPr txBox="1"/>
          <p:nvPr/>
        </p:nvSpPr>
        <p:spPr>
          <a:xfrm>
            <a:off x="677158" y="1488613"/>
            <a:ext cx="4883854" cy="4988387"/>
          </a:xfrm>
          <a:prstGeom prst="rect">
            <a:avLst/>
          </a:prstGeom>
        </p:spPr>
        <p:txBody>
          <a:bodyPr vert="horz" lIns="91440" tIns="45720" rIns="91440" bIns="45720" rtlCol="0">
            <a:noAutofit/>
          </a:bodyPr>
          <a:lstStyle/>
          <a:p>
            <a:pPr marL="342900" indent="-342900">
              <a:spcBef>
                <a:spcPts val="1000"/>
              </a:spcBef>
              <a:buClr>
                <a:schemeClr val="accent1"/>
              </a:buClr>
              <a:buSzPct val="80000"/>
              <a:buFont typeface="Wingdings 3" charset="2"/>
              <a:buChar char=""/>
            </a:pPr>
            <a:r>
              <a:rPr lang="en-US" sz="2400" b="1" dirty="0">
                <a:solidFill>
                  <a:schemeClr val="tx1">
                    <a:lumMod val="75000"/>
                    <a:lumOff val="25000"/>
                  </a:schemeClr>
                </a:solidFill>
                <a:latin typeface="Avenir Next LT Pro" panose="020B0504020202020204" pitchFamily="34" charset="0"/>
              </a:rPr>
              <a:t>Funding: </a:t>
            </a:r>
          </a:p>
          <a:p>
            <a:pPr marL="952393" lvl="1" indent="-342900">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Contract with WSDA – Food Assistance Programs </a:t>
            </a:r>
          </a:p>
          <a:p>
            <a:pPr marL="952393" lvl="1" indent="-342900">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Contract with Labor &amp; Industries</a:t>
            </a:r>
          </a:p>
          <a:p>
            <a:pPr marL="952393" lvl="1" indent="-342900">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Membership dues</a:t>
            </a:r>
          </a:p>
          <a:p>
            <a:pPr marL="952393" lvl="1" indent="-342900">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Conference Sponsorships</a:t>
            </a:r>
          </a:p>
          <a:p>
            <a:pPr>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 </a:t>
            </a:r>
            <a:r>
              <a:rPr lang="en-US" sz="2400" b="1" dirty="0">
                <a:solidFill>
                  <a:schemeClr val="tx1">
                    <a:lumMod val="75000"/>
                    <a:lumOff val="25000"/>
                  </a:schemeClr>
                </a:solidFill>
                <a:latin typeface="Avenir Next LT Pro" panose="020B0504020202020204" pitchFamily="34" charset="0"/>
              </a:rPr>
              <a:t>Staff: </a:t>
            </a:r>
            <a:r>
              <a:rPr lang="en-US" sz="2400" dirty="0">
                <a:solidFill>
                  <a:schemeClr val="tx1">
                    <a:lumMod val="75000"/>
                    <a:lumOff val="25000"/>
                  </a:schemeClr>
                </a:solidFill>
                <a:latin typeface="Avenir Next LT Pro" panose="020B0504020202020204" pitchFamily="34" charset="0"/>
              </a:rPr>
              <a:t>Executive Director, two  	independent contractors 	working on nutrition and 	food safety projects. </a:t>
            </a:r>
          </a:p>
        </p:txBody>
      </p:sp>
    </p:spTree>
    <p:extLst>
      <p:ext uri="{BB962C8B-B14F-4D97-AF65-F5344CB8AC3E}">
        <p14:creationId xmlns:p14="http://schemas.microsoft.com/office/powerpoint/2010/main" val="285254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E98C0-DF2F-3D72-AD8B-81AA031A8CB5}"/>
              </a:ext>
            </a:extLst>
          </p:cNvPr>
          <p:cNvSpPr>
            <a:spLocks noGrp="1"/>
          </p:cNvSpPr>
          <p:nvPr>
            <p:ph type="title"/>
          </p:nvPr>
        </p:nvSpPr>
        <p:spPr>
          <a:xfrm>
            <a:off x="608012" y="457200"/>
            <a:ext cx="9319572" cy="786524"/>
          </a:xfrm>
        </p:spPr>
        <p:txBody>
          <a:bodyPr vert="horz" lIns="91440" tIns="45720" rIns="91440" bIns="45720" rtlCol="0" anchor="t">
            <a:normAutofit/>
          </a:bodyPr>
          <a:lstStyle/>
          <a:p>
            <a:pPr defTabSz="457200"/>
            <a:r>
              <a:rPr lang="en-US" sz="3600" b="1" dirty="0">
                <a:latin typeface="Avenir Next LT Pro" panose="020B0504020202020204" pitchFamily="34" charset="0"/>
              </a:rPr>
              <a:t>Role of the Washington Food Coalition </a:t>
            </a:r>
          </a:p>
        </p:txBody>
      </p:sp>
      <p:sp>
        <p:nvSpPr>
          <p:cNvPr id="4" name="TextBox 3">
            <a:extLst>
              <a:ext uri="{FF2B5EF4-FFF2-40B4-BE49-F238E27FC236}">
                <a16:creationId xmlns:a16="http://schemas.microsoft.com/office/drawing/2014/main" id="{894F2F3B-6E6D-7E01-F078-5571A6ECCD98}"/>
              </a:ext>
            </a:extLst>
          </p:cNvPr>
          <p:cNvSpPr txBox="1"/>
          <p:nvPr/>
        </p:nvSpPr>
        <p:spPr>
          <a:xfrm>
            <a:off x="608012" y="1143000"/>
            <a:ext cx="9251138" cy="5004676"/>
          </a:xfrm>
          <a:prstGeom prst="rect">
            <a:avLst/>
          </a:prstGeom>
        </p:spPr>
        <p:txBody>
          <a:bodyPr vert="horz" lIns="91440" tIns="45720" rIns="91440" bIns="45720" rtlCol="0">
            <a:noAutofit/>
          </a:bodyPr>
          <a:lstStyle/>
          <a:p>
            <a:pPr marL="342900" indent="-342900">
              <a:lnSpc>
                <a:spcPct val="90000"/>
              </a:lnSpc>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WFC works to strengthen the emergency food system through:</a:t>
            </a:r>
          </a:p>
          <a:p>
            <a:pPr marL="952393" lvl="1" indent="-342900">
              <a:lnSpc>
                <a:spcPct val="90000"/>
              </a:lnSpc>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Providing technical assistance and guidance to food programs on a variety of subjects. </a:t>
            </a:r>
          </a:p>
          <a:p>
            <a:pPr marL="952393" lvl="1" indent="-342900">
              <a:lnSpc>
                <a:spcPct val="90000"/>
              </a:lnSpc>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On call assistance</a:t>
            </a:r>
          </a:p>
          <a:p>
            <a:pPr marL="952393" lvl="1" indent="-342900">
              <a:lnSpc>
                <a:spcPct val="90000"/>
              </a:lnSpc>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A yearly 3-day conference with training and networking opportunities</a:t>
            </a:r>
          </a:p>
          <a:p>
            <a:pPr marL="952393" lvl="1" indent="-342900">
              <a:lnSpc>
                <a:spcPct val="90000"/>
              </a:lnSpc>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Food Bank Certification Course (on-line)</a:t>
            </a:r>
          </a:p>
          <a:p>
            <a:pPr marL="952393" lvl="1" indent="-342900">
              <a:lnSpc>
                <a:spcPct val="90000"/>
              </a:lnSpc>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On demand access to the Nonprofit Safety Hero Program </a:t>
            </a:r>
            <a:r>
              <a:rPr lang="en-US" sz="2000" dirty="0">
                <a:solidFill>
                  <a:schemeClr val="tx1">
                    <a:lumMod val="75000"/>
                    <a:lumOff val="25000"/>
                  </a:schemeClr>
                </a:solidFill>
                <a:latin typeface="Avenir Next LT Pro" panose="020B0504020202020204" pitchFamily="34" charset="0"/>
              </a:rPr>
              <a:t>including Safety Leadership, Ergonomics, Tools &amp; Equipment, and Safe Buildings, Safe Volunteer guide, and  the Accident Prevention Program.</a:t>
            </a:r>
          </a:p>
          <a:p>
            <a:pPr marL="952393" lvl="1" indent="-342900">
              <a:lnSpc>
                <a:spcPct val="90000"/>
              </a:lnSpc>
              <a:spcBef>
                <a:spcPts val="1000"/>
              </a:spcBef>
              <a:buClr>
                <a:schemeClr val="accent1"/>
              </a:buClr>
              <a:buSzPct val="80000"/>
              <a:buFont typeface="Wingdings 3" charset="2"/>
              <a:buChar char=""/>
            </a:pPr>
            <a:r>
              <a:rPr lang="en-US" sz="2400" dirty="0">
                <a:solidFill>
                  <a:schemeClr val="tx1">
                    <a:lumMod val="75000"/>
                    <a:lumOff val="25000"/>
                  </a:schemeClr>
                </a:solidFill>
                <a:latin typeface="Avenir Next LT Pro" panose="020B0504020202020204" pitchFamily="34" charset="0"/>
              </a:rPr>
              <a:t>Providing Resource Manuals &amp; other resources.</a:t>
            </a:r>
          </a:p>
        </p:txBody>
      </p:sp>
      <p:pic>
        <p:nvPicPr>
          <p:cNvPr id="6" name="Picture 5" descr="A picture containing text&#10;&#10;Description automatically generated">
            <a:extLst>
              <a:ext uri="{FF2B5EF4-FFF2-40B4-BE49-F238E27FC236}">
                <a16:creationId xmlns:a16="http://schemas.microsoft.com/office/drawing/2014/main" id="{889DE61B-E81E-3402-2F0F-CD31372016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9612" y="1929524"/>
            <a:ext cx="1619250" cy="1924050"/>
          </a:xfrm>
          <a:prstGeom prst="rect">
            <a:avLst/>
          </a:prstGeom>
        </p:spPr>
      </p:pic>
    </p:spTree>
    <p:extLst>
      <p:ext uri="{BB962C8B-B14F-4D97-AF65-F5344CB8AC3E}">
        <p14:creationId xmlns:p14="http://schemas.microsoft.com/office/powerpoint/2010/main" val="1899701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4E79D-4586-53F2-FBE2-E0419C12AD10}"/>
              </a:ext>
            </a:extLst>
          </p:cNvPr>
          <p:cNvSpPr>
            <a:spLocks noGrp="1"/>
          </p:cNvSpPr>
          <p:nvPr>
            <p:ph type="title"/>
          </p:nvPr>
        </p:nvSpPr>
        <p:spPr>
          <a:xfrm>
            <a:off x="677158" y="609600"/>
            <a:ext cx="9151054" cy="762000"/>
          </a:xfrm>
        </p:spPr>
        <p:txBody>
          <a:bodyPr/>
          <a:lstStyle/>
          <a:p>
            <a:r>
              <a:rPr lang="en-US" b="1" dirty="0">
                <a:latin typeface="Avenir Next LT Pro" panose="020B0504020202020204" pitchFamily="34" charset="0"/>
              </a:rPr>
              <a:t>Role of the Washington Food Coalition </a:t>
            </a:r>
          </a:p>
        </p:txBody>
      </p:sp>
      <p:sp>
        <p:nvSpPr>
          <p:cNvPr id="3" name="Content Placeholder 2">
            <a:extLst>
              <a:ext uri="{FF2B5EF4-FFF2-40B4-BE49-F238E27FC236}">
                <a16:creationId xmlns:a16="http://schemas.microsoft.com/office/drawing/2014/main" id="{89A81A95-5347-100C-04DC-5470D15E3A90}"/>
              </a:ext>
            </a:extLst>
          </p:cNvPr>
          <p:cNvSpPr>
            <a:spLocks noGrp="1"/>
          </p:cNvSpPr>
          <p:nvPr>
            <p:ph idx="1"/>
          </p:nvPr>
        </p:nvSpPr>
        <p:spPr>
          <a:xfrm>
            <a:off x="1141412" y="1371600"/>
            <a:ext cx="8130175" cy="3880773"/>
          </a:xfrm>
        </p:spPr>
        <p:txBody>
          <a:bodyPr>
            <a:normAutofit/>
          </a:bodyPr>
          <a:lstStyle/>
          <a:p>
            <a:r>
              <a:rPr lang="en-US" sz="2400" dirty="0">
                <a:latin typeface="Avenir Next LT Pro" panose="020B0504020202020204" pitchFamily="34" charset="0"/>
              </a:rPr>
              <a:t>Health Centered Food Banking Project</a:t>
            </a:r>
          </a:p>
          <a:p>
            <a:r>
              <a:rPr lang="en-US" sz="2400" dirty="0">
                <a:latin typeface="Avenir Next LT Pro" panose="020B0504020202020204" pitchFamily="34" charset="0"/>
              </a:rPr>
              <a:t>Get Certified Project – CFPM </a:t>
            </a:r>
          </a:p>
          <a:p>
            <a:r>
              <a:rPr lang="en-US" sz="2400" dirty="0">
                <a:latin typeface="Avenir Next LT Pro" panose="020B0504020202020204" pitchFamily="34" charset="0"/>
              </a:rPr>
              <a:t>Advocate and educate for funding for hunger relief organizations at the  State level.</a:t>
            </a:r>
          </a:p>
          <a:p>
            <a:r>
              <a:rPr lang="en-US" sz="2400" dirty="0">
                <a:latin typeface="Avenir Next LT Pro" panose="020B0504020202020204" pitchFamily="34" charset="0"/>
              </a:rPr>
              <a:t>Weekly, monthly and quarterly newsletters.</a:t>
            </a:r>
          </a:p>
          <a:p>
            <a:r>
              <a:rPr lang="en-US" sz="2400" dirty="0">
                <a:latin typeface="Avenir Next LT Pro" panose="020B0504020202020204" pitchFamily="34" charset="0"/>
              </a:rPr>
              <a:t>Adapt our efforts to make sure our members receive the most out of their membership and </a:t>
            </a:r>
            <a:r>
              <a:rPr lang="en-US" sz="2400" b="1" i="1" dirty="0">
                <a:latin typeface="Avenir Next LT Pro" panose="020B0504020202020204" pitchFamily="34" charset="0"/>
              </a:rPr>
              <a:t>ensure no one in Washington goes hungry. </a:t>
            </a:r>
          </a:p>
          <a:p>
            <a:endParaRPr lang="en-US" dirty="0"/>
          </a:p>
        </p:txBody>
      </p:sp>
    </p:spTree>
    <p:extLst>
      <p:ext uri="{BB962C8B-B14F-4D97-AF65-F5344CB8AC3E}">
        <p14:creationId xmlns:p14="http://schemas.microsoft.com/office/powerpoint/2010/main" val="132498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8012" y="-228600"/>
            <a:ext cx="9601200" cy="1448745"/>
          </a:xfrm>
        </p:spPr>
        <p:txBody>
          <a:bodyPr>
            <a:normAutofit/>
          </a:bodyPr>
          <a:lstStyle/>
          <a:p>
            <a:br>
              <a:rPr lang="en-US"/>
            </a:br>
            <a:r>
              <a:rPr lang="en-US" sz="4000" b="1">
                <a:latin typeface="Avenir Next LT Pro" panose="020B0504020202020204" pitchFamily="34" charset="0"/>
              </a:rPr>
              <a:t>Current trends</a:t>
            </a:r>
            <a:endParaRPr lang="en-US" sz="4000" b="1" dirty="0">
              <a:latin typeface="Avenir Next LT Pro" panose="020B0504020202020204" pitchFamily="34" charset="0"/>
            </a:endParaRPr>
          </a:p>
        </p:txBody>
      </p:sp>
      <p:sp>
        <p:nvSpPr>
          <p:cNvPr id="6" name="Content Placeholder 5"/>
          <p:cNvSpPr>
            <a:spLocks noGrp="1"/>
          </p:cNvSpPr>
          <p:nvPr>
            <p:ph idx="1"/>
          </p:nvPr>
        </p:nvSpPr>
        <p:spPr>
          <a:xfrm>
            <a:off x="760412" y="1143000"/>
            <a:ext cx="9601200" cy="5410200"/>
          </a:xfrm>
        </p:spPr>
        <p:txBody>
          <a:bodyPr>
            <a:normAutofit fontScale="92500" lnSpcReduction="20000"/>
          </a:bodyPr>
          <a:lstStyle/>
          <a:p>
            <a:r>
              <a:rPr lang="en-US" sz="2400" dirty="0">
                <a:latin typeface="Avenir Next LT Pro" panose="020B0504020202020204" pitchFamily="34" charset="0"/>
              </a:rPr>
              <a:t>Things are crazy! </a:t>
            </a:r>
          </a:p>
          <a:p>
            <a:r>
              <a:rPr lang="en-US" sz="2400" dirty="0">
                <a:latin typeface="Avenir Next LT Pro" panose="020B0504020202020204" pitchFamily="34" charset="0"/>
              </a:rPr>
              <a:t>Service numbers are higher in some areas then during the Pandemic. Nearly 1 in 11 Washington households still struggle to put food on the table. </a:t>
            </a:r>
          </a:p>
          <a:p>
            <a:r>
              <a:rPr lang="en-US" sz="2400" dirty="0">
                <a:latin typeface="Avenir Next LT Pro" panose="020B0504020202020204" pitchFamily="34" charset="0"/>
              </a:rPr>
              <a:t>According to Feeding America, more than 34 million people in the U.S., including about 9 million children, experience food insecurity.</a:t>
            </a:r>
          </a:p>
          <a:p>
            <a:r>
              <a:rPr lang="en-US" sz="2400" dirty="0">
                <a:latin typeface="Avenir Next LT Pro" panose="020B0504020202020204" pitchFamily="34" charset="0"/>
              </a:rPr>
              <a:t>The Center for Disease Control and Prevention found that food insecurity is associated with a 257 percent higher risk of anxiety and a 253 percent higher risk of depression.</a:t>
            </a:r>
          </a:p>
          <a:p>
            <a:r>
              <a:rPr lang="en-US" sz="2400" dirty="0">
                <a:latin typeface="Avenir Next LT Pro" panose="020B0504020202020204" pitchFamily="34" charset="0"/>
              </a:rPr>
              <a:t>The main challenge is that there’s </a:t>
            </a:r>
            <a:r>
              <a:rPr lang="en-US" sz="2400" b="1" dirty="0">
                <a:latin typeface="Avenir Next LT Pro" panose="020B0504020202020204" pitchFamily="34" charset="0"/>
              </a:rPr>
              <a:t>less food </a:t>
            </a:r>
            <a:r>
              <a:rPr lang="en-US" sz="2400" dirty="0">
                <a:latin typeface="Avenir Next LT Pro" panose="020B0504020202020204" pitchFamily="34" charset="0"/>
              </a:rPr>
              <a:t>in the system or available to order from partners like FLL, NWH, or 2nd Harvest.</a:t>
            </a:r>
          </a:p>
          <a:p>
            <a:r>
              <a:rPr lang="en-US" sz="2400" dirty="0">
                <a:latin typeface="Avenir Next LT Pro" panose="020B0504020202020204" pitchFamily="34" charset="0"/>
              </a:rPr>
              <a:t>Food costs are still high for some of the most desirable foods (eggs, dairy, meats). 12% increase in the past  year. (USDA) </a:t>
            </a:r>
          </a:p>
          <a:p>
            <a:r>
              <a:rPr lang="en-US" sz="2400" dirty="0">
                <a:latin typeface="Avenir Next LT Pro" panose="020B0504020202020204" pitchFamily="34" charset="0"/>
              </a:rPr>
              <a:t>Food prices, supply chain disruptions, and a shortage of labor and a decreased availability of donated food, and the same amount of people to serve - is a huge challenge.</a:t>
            </a:r>
          </a:p>
        </p:txBody>
      </p:sp>
    </p:spTree>
    <p:extLst>
      <p:ext uri="{BB962C8B-B14F-4D97-AF65-F5344CB8AC3E}">
        <p14:creationId xmlns:p14="http://schemas.microsoft.com/office/powerpoint/2010/main" val="2041341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CB808B4-426E-B7FB-4274-BF9A813AF7FF}"/>
              </a:ext>
            </a:extLst>
          </p:cNvPr>
          <p:cNvSpPr txBox="1"/>
          <p:nvPr/>
        </p:nvSpPr>
        <p:spPr>
          <a:xfrm>
            <a:off x="836612" y="685800"/>
            <a:ext cx="8382000" cy="3416320"/>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Avenir Next LT Pro" panose="020B0504020202020204" pitchFamily="34" charset="0"/>
              </a:rPr>
              <a:t>The promising news is that USDA is rolling out lots of support through several federal program such as TEFAP. </a:t>
            </a:r>
          </a:p>
          <a:p>
            <a:pPr marL="342900" indent="-342900">
              <a:buFont typeface="Arial" panose="020B0604020202020204" pitchFamily="34" charset="0"/>
              <a:buChar char="•"/>
            </a:pPr>
            <a:endParaRPr lang="en-US" sz="2400" dirty="0">
              <a:latin typeface="Avenir Next LT Pro" panose="020B0504020202020204" pitchFamily="34" charset="0"/>
            </a:endParaRPr>
          </a:p>
          <a:p>
            <a:pPr marL="342900" indent="-342900">
              <a:buFont typeface="Arial" panose="020B0604020202020204" pitchFamily="34" charset="0"/>
              <a:buChar char="•"/>
            </a:pPr>
            <a:r>
              <a:rPr lang="en-US" sz="2400" dirty="0">
                <a:latin typeface="Avenir Next LT Pro" panose="020B0504020202020204" pitchFamily="34" charset="0"/>
              </a:rPr>
              <a:t>WSDA just placed an order of food valued at $1.8 M that will be available to programs later this month and in early February. </a:t>
            </a:r>
          </a:p>
          <a:p>
            <a:endParaRPr lang="en-US" sz="2400" dirty="0">
              <a:latin typeface="Avenir Next LT Pro" panose="020B0504020202020204" pitchFamily="34" charset="0"/>
            </a:endParaRPr>
          </a:p>
          <a:p>
            <a:pPr marL="342900" indent="-342900">
              <a:buFont typeface="Arial" panose="020B0604020202020204" pitchFamily="34" charset="0"/>
              <a:buChar char="•"/>
            </a:pPr>
            <a:r>
              <a:rPr lang="en-US" sz="2400" dirty="0">
                <a:latin typeface="Avenir Next LT Pro" panose="020B0504020202020204" pitchFamily="34" charset="0"/>
              </a:rPr>
              <a:t>WSDA will be purchasing more foods (another $3M) delivered in around March-April. </a:t>
            </a:r>
          </a:p>
        </p:txBody>
      </p:sp>
    </p:spTree>
    <p:extLst>
      <p:ext uri="{BB962C8B-B14F-4D97-AF65-F5344CB8AC3E}">
        <p14:creationId xmlns:p14="http://schemas.microsoft.com/office/powerpoint/2010/main" val="2817964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52F6A-A11A-7A76-A70B-6B3D876C289A}"/>
              </a:ext>
            </a:extLst>
          </p:cNvPr>
          <p:cNvSpPr>
            <a:spLocks noGrp="1"/>
          </p:cNvSpPr>
          <p:nvPr>
            <p:ph type="title"/>
          </p:nvPr>
        </p:nvSpPr>
        <p:spPr/>
        <p:txBody>
          <a:bodyPr/>
          <a:lstStyle/>
          <a:p>
            <a:r>
              <a:rPr lang="en-US" b="1" dirty="0">
                <a:latin typeface="Avenir Next LT Pro" panose="020B0504020202020204" pitchFamily="34" charset="0"/>
              </a:rPr>
              <a:t>What can you do to get involved? </a:t>
            </a:r>
          </a:p>
        </p:txBody>
      </p:sp>
      <p:sp>
        <p:nvSpPr>
          <p:cNvPr id="3" name="TextBox 2">
            <a:extLst>
              <a:ext uri="{FF2B5EF4-FFF2-40B4-BE49-F238E27FC236}">
                <a16:creationId xmlns:a16="http://schemas.microsoft.com/office/drawing/2014/main" id="{47838A78-4BAD-7BF6-5585-E153D33DD0C0}"/>
              </a:ext>
            </a:extLst>
          </p:cNvPr>
          <p:cNvSpPr txBox="1"/>
          <p:nvPr/>
        </p:nvSpPr>
        <p:spPr>
          <a:xfrm>
            <a:off x="760412" y="1447800"/>
            <a:ext cx="8832146" cy="5437386"/>
          </a:xfrm>
          <a:prstGeom prst="rect">
            <a:avLst/>
          </a:prstGeom>
          <a:noFill/>
        </p:spPr>
        <p:txBody>
          <a:bodyPr wrap="square" rtlCol="0">
            <a:spAutoFit/>
          </a:bodyPr>
          <a:lstStyle/>
          <a:p>
            <a:r>
              <a:rPr lang="en-US" sz="3200" b="1" baseline="30000" dirty="0">
                <a:latin typeface="Avenir Next LT Pro" panose="020B0504020202020204" pitchFamily="34" charset="0"/>
              </a:rPr>
              <a:t>Hunger Action Day</a:t>
            </a:r>
            <a:r>
              <a:rPr lang="en-US" sz="3200" baseline="30000" dirty="0">
                <a:latin typeface="Avenir Next LT Pro" panose="020B0504020202020204" pitchFamily="34" charset="0"/>
              </a:rPr>
              <a:t>, February 7th Hybrid event </a:t>
            </a:r>
          </a:p>
          <a:p>
            <a:endParaRPr lang="en-US" sz="900" baseline="30000" dirty="0">
              <a:latin typeface="Avenir Next LT Pro" panose="020B0504020202020204" pitchFamily="34" charset="0"/>
            </a:endParaRPr>
          </a:p>
          <a:p>
            <a:r>
              <a:rPr lang="en-US" sz="3200" baseline="30000" dirty="0">
                <a:latin typeface="Avenir Next LT Pro" panose="020B0504020202020204" pitchFamily="34" charset="0"/>
              </a:rPr>
              <a:t>This is an important lobbying day for food justice advocates to meet with representatives and encourage them to take meaningful policy action to address the root causes of hunger in Washington state. You’ll be able to participate in-person or virtually.</a:t>
            </a:r>
          </a:p>
          <a:p>
            <a:r>
              <a:rPr lang="en-US" sz="3200" baseline="30000" dirty="0">
                <a:latin typeface="Avenir Next LT Pro" panose="020B0504020202020204" pitchFamily="34" charset="0"/>
              </a:rPr>
              <a:t>To register, </a:t>
            </a:r>
            <a:r>
              <a:rPr lang="en-US" sz="3200" b="1" baseline="30000" dirty="0">
                <a:latin typeface="Avenir Next LT Pro" panose="020B0504020202020204" pitchFamily="34" charset="0"/>
                <a:hlinkClick r:id="rId3"/>
              </a:rPr>
              <a:t>link here</a:t>
            </a:r>
            <a:r>
              <a:rPr lang="en-US" sz="3200" baseline="30000" dirty="0">
                <a:latin typeface="Avenir Next LT Pro" panose="020B0504020202020204" pitchFamily="34" charset="0"/>
              </a:rPr>
              <a:t>.</a:t>
            </a:r>
          </a:p>
          <a:p>
            <a:endParaRPr lang="en-US" sz="3200" baseline="30000" dirty="0">
              <a:latin typeface="Avenir Next LT Pro" panose="020B0504020202020204" pitchFamily="34" charset="0"/>
            </a:endParaRPr>
          </a:p>
          <a:p>
            <a:r>
              <a:rPr lang="en-US" sz="3200" i="1" baseline="30000" dirty="0">
                <a:latin typeface="Avenir Next LT Pro" panose="020B0504020202020204" pitchFamily="34" charset="0"/>
              </a:rPr>
              <a:t>Support Washington’s Food Banks</a:t>
            </a:r>
          </a:p>
          <a:p>
            <a:r>
              <a:rPr lang="en-US" sz="3200" baseline="30000" dirty="0">
                <a:latin typeface="Avenir Next LT Pro" panose="020B0504020202020204" pitchFamily="34" charset="0"/>
              </a:rPr>
              <a:t>Increased support to help food banks afford staffing, food purchases, and equipment help keep our doors open for business</a:t>
            </a:r>
          </a:p>
          <a:p>
            <a:endParaRPr lang="en-US" sz="3200" baseline="30000" dirty="0">
              <a:latin typeface="Avenir Next LT Pro" panose="020B0504020202020204" pitchFamily="34" charset="0"/>
            </a:endParaRPr>
          </a:p>
          <a:p>
            <a:r>
              <a:rPr lang="en-US" sz="3200" baseline="30000" dirty="0">
                <a:latin typeface="Avenir Next LT Pro" panose="020B0504020202020204" pitchFamily="34" charset="0"/>
              </a:rPr>
              <a:t>We hope our legislative proposal will be successful and that would allow us to continue providing stabilizing resources to the system in 2023-2025.</a:t>
            </a:r>
          </a:p>
          <a:p>
            <a:endParaRPr lang="en-US" sz="3200" baseline="30000" dirty="0">
              <a:latin typeface="Avenir Next LT Pro" panose="020B0504020202020204" pitchFamily="34" charset="0"/>
            </a:endParaRPr>
          </a:p>
          <a:p>
            <a:r>
              <a:rPr lang="en-US" sz="3200" baseline="30000" dirty="0">
                <a:latin typeface="Avenir Next LT Pro" panose="020B0504020202020204" pitchFamily="34" charset="0"/>
              </a:rPr>
              <a:t>Donate to your local food pantry/food bank.</a:t>
            </a:r>
          </a:p>
        </p:txBody>
      </p:sp>
    </p:spTree>
    <p:extLst>
      <p:ext uri="{BB962C8B-B14F-4D97-AF65-F5344CB8AC3E}">
        <p14:creationId xmlns:p14="http://schemas.microsoft.com/office/powerpoint/2010/main" val="781664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473D39-8D90-1B85-E8B4-5B62F2F5C8AD}"/>
              </a:ext>
            </a:extLst>
          </p:cNvPr>
          <p:cNvSpPr txBox="1"/>
          <p:nvPr/>
        </p:nvSpPr>
        <p:spPr>
          <a:xfrm>
            <a:off x="760412" y="685800"/>
            <a:ext cx="8458200" cy="646331"/>
          </a:xfrm>
          <a:prstGeom prst="rect">
            <a:avLst/>
          </a:prstGeom>
          <a:noFill/>
        </p:spPr>
        <p:txBody>
          <a:bodyPr wrap="square" rtlCol="0">
            <a:spAutoFit/>
          </a:bodyPr>
          <a:lstStyle/>
          <a:p>
            <a:r>
              <a:rPr lang="en-US" sz="3600" b="1" dirty="0">
                <a:solidFill>
                  <a:schemeClr val="accent1"/>
                </a:solidFill>
                <a:latin typeface="Avenir Next LT Pro" panose="020B0504020202020204" pitchFamily="34" charset="0"/>
              </a:rPr>
              <a:t>Questions</a:t>
            </a:r>
            <a:r>
              <a:rPr lang="en-US" sz="3600" b="1" dirty="0">
                <a:solidFill>
                  <a:schemeClr val="accent2"/>
                </a:solidFill>
                <a:latin typeface="Avenir Next LT Pro" panose="020B0504020202020204" pitchFamily="34" charset="0"/>
              </a:rPr>
              <a:t> </a:t>
            </a:r>
          </a:p>
        </p:txBody>
      </p:sp>
      <p:sp>
        <p:nvSpPr>
          <p:cNvPr id="5" name="TextBox 4">
            <a:extLst>
              <a:ext uri="{FF2B5EF4-FFF2-40B4-BE49-F238E27FC236}">
                <a16:creationId xmlns:a16="http://schemas.microsoft.com/office/drawing/2014/main" id="{4DE44569-A208-599B-8287-7F41F3CBB253}"/>
              </a:ext>
            </a:extLst>
          </p:cNvPr>
          <p:cNvSpPr txBox="1"/>
          <p:nvPr/>
        </p:nvSpPr>
        <p:spPr>
          <a:xfrm>
            <a:off x="836612" y="1600200"/>
            <a:ext cx="8305800" cy="1200329"/>
          </a:xfrm>
          <a:prstGeom prst="rect">
            <a:avLst/>
          </a:prstGeom>
          <a:noFill/>
        </p:spPr>
        <p:txBody>
          <a:bodyPr wrap="square" rtlCol="0">
            <a:spAutoFit/>
          </a:bodyPr>
          <a:lstStyle/>
          <a:p>
            <a:r>
              <a:rPr lang="en-US" sz="2400" dirty="0"/>
              <a:t>Trish Twomey</a:t>
            </a:r>
          </a:p>
          <a:p>
            <a:r>
              <a:rPr lang="en-US" sz="2400" dirty="0">
                <a:hlinkClick r:id="rId2">
                  <a:extLst>
                    <a:ext uri="{A12FA001-AC4F-418D-AE19-62706E023703}">
                      <ahyp:hlinkClr xmlns:ahyp="http://schemas.microsoft.com/office/drawing/2018/hyperlinkcolor" val="tx"/>
                    </a:ext>
                  </a:extLst>
                </a:hlinkClick>
              </a:rPr>
              <a:t>trish@wafoodcoalition.org</a:t>
            </a:r>
            <a:endParaRPr lang="en-US" sz="2400" dirty="0"/>
          </a:p>
          <a:p>
            <a:r>
              <a:rPr lang="en-US" sz="2400" dirty="0"/>
              <a:t>206-669-1740</a:t>
            </a:r>
          </a:p>
        </p:txBody>
      </p:sp>
    </p:spTree>
    <p:extLst>
      <p:ext uri="{BB962C8B-B14F-4D97-AF65-F5344CB8AC3E}">
        <p14:creationId xmlns:p14="http://schemas.microsoft.com/office/powerpoint/2010/main" val="3997007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ppt/theme/theme3.xml><?xml version="1.0" encoding="utf-8"?>
<a:theme xmlns:a="http://schemas.openxmlformats.org/drawingml/2006/main" name="Office Them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14945D-DABB-422F-9B28-D299995C92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E700CCB-20BA-4760-AB9F-AC3B63ED32E0}">
  <ds:schemaRefs>
    <ds:schemaRef ds:uri="40262f94-9f35-4ac3-9a90-690165a166b7"/>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purl.org/dc/terms/"/>
    <ds:schemaRef ds:uri="http://schemas.microsoft.com/office/infopath/2007/PartnerControls"/>
    <ds:schemaRef ds:uri="a4f35948-e619-41b3-aa29-22878b09cfd2"/>
    <ds:schemaRef ds:uri="http://www.w3.org/XML/1998/namespace"/>
    <ds:schemaRef ds:uri="http://purl.org/dc/elements/1.1/"/>
  </ds:schemaRefs>
</ds:datastoreItem>
</file>

<file path=customXml/itemProps3.xml><?xml version="1.0" encoding="utf-8"?>
<ds:datastoreItem xmlns:ds="http://schemas.openxmlformats.org/officeDocument/2006/customXml" ds:itemID="{308942AA-0721-4324-BC2C-A3CB43F24E7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3312</TotalTime>
  <Words>777</Words>
  <Application>Microsoft Office PowerPoint</Application>
  <PresentationFormat>Custom</PresentationFormat>
  <Paragraphs>66</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Avenir Next LT Pro</vt:lpstr>
      <vt:lpstr>Constantia</vt:lpstr>
      <vt:lpstr>Trebuchet MS</vt:lpstr>
      <vt:lpstr>Wingdings 3</vt:lpstr>
      <vt:lpstr>Facet</vt:lpstr>
      <vt:lpstr>Washington Food Coalition</vt:lpstr>
      <vt:lpstr>WHO IS THE WFC?  </vt:lpstr>
      <vt:lpstr>WHO IS THE WFC?</vt:lpstr>
      <vt:lpstr>Role of the Washington Food Coalition </vt:lpstr>
      <vt:lpstr>Role of the Washington Food Coalition </vt:lpstr>
      <vt:lpstr> Current trends</vt:lpstr>
      <vt:lpstr>PowerPoint Presentation</vt:lpstr>
      <vt:lpstr>What can you do to get involved?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Washington Food Coalition</dc:title>
  <dc:creator>WFC Staff Admin</dc:creator>
  <cp:lastModifiedBy>WFC Staff Admin</cp:lastModifiedBy>
  <cp:revision>3</cp:revision>
  <cp:lastPrinted>2023-01-19T18:06:19Z</cp:lastPrinted>
  <dcterms:created xsi:type="dcterms:W3CDTF">2023-01-17T22:49:58Z</dcterms:created>
  <dcterms:modified xsi:type="dcterms:W3CDTF">2023-02-02T21:21:14Z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